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8" r:id="rId2"/>
    <p:sldId id="377" r:id="rId3"/>
    <p:sldId id="388" r:id="rId4"/>
    <p:sldId id="386" r:id="rId5"/>
    <p:sldId id="389" r:id="rId6"/>
    <p:sldId id="390" r:id="rId7"/>
    <p:sldId id="385" r:id="rId8"/>
    <p:sldId id="378" r:id="rId9"/>
    <p:sldId id="311" r:id="rId10"/>
    <p:sldId id="343" r:id="rId11"/>
    <p:sldId id="316" r:id="rId12"/>
    <p:sldId id="315" r:id="rId13"/>
    <p:sldId id="348" r:id="rId14"/>
    <p:sldId id="324" r:id="rId15"/>
    <p:sldId id="325" r:id="rId16"/>
    <p:sldId id="326" r:id="rId17"/>
    <p:sldId id="345" r:id="rId18"/>
    <p:sldId id="347" r:id="rId19"/>
    <p:sldId id="312" r:id="rId20"/>
    <p:sldId id="383" r:id="rId21"/>
    <p:sldId id="318" r:id="rId22"/>
    <p:sldId id="355" r:id="rId23"/>
    <p:sldId id="358" r:id="rId24"/>
    <p:sldId id="317" r:id="rId25"/>
    <p:sldId id="333" r:id="rId26"/>
    <p:sldId id="332" r:id="rId27"/>
    <p:sldId id="331" r:id="rId28"/>
    <p:sldId id="373" r:id="rId29"/>
    <p:sldId id="335" r:id="rId30"/>
    <p:sldId id="354" r:id="rId31"/>
    <p:sldId id="353" r:id="rId32"/>
    <p:sldId id="320" r:id="rId33"/>
    <p:sldId id="337" r:id="rId34"/>
    <p:sldId id="336" r:id="rId35"/>
    <p:sldId id="314" r:id="rId36"/>
    <p:sldId id="321" r:id="rId37"/>
    <p:sldId id="361" r:id="rId38"/>
    <p:sldId id="364" r:id="rId39"/>
    <p:sldId id="365" r:id="rId40"/>
    <p:sldId id="366" r:id="rId41"/>
    <p:sldId id="370" r:id="rId42"/>
    <p:sldId id="369" r:id="rId4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565642-E15A-4C55-8EC0-3EE4728A9BDA}" type="datetimeFigureOut">
              <a:rPr lang="ru-RU" smtClean="0"/>
              <a:t>26.03.2019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07EADE-FC7B-4C45-85D0-F79CB43EFF57}" type="slidenum">
              <a:rPr lang="ru-RU" smtClean="0"/>
              <a:t>‹#›</a:t>
            </a:fld>
            <a:endParaRPr lang="ru-RU"/>
          </a:p>
        </p:txBody>
      </p:sp>
    </p:spTree>
    <p:extLst>
      <p:ext uri="{BB962C8B-B14F-4D97-AF65-F5344CB8AC3E}">
        <p14:creationId xmlns:p14="http://schemas.microsoft.com/office/powerpoint/2010/main" val="916795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C3C807F6-27C3-45FD-A3B7-769E2702742B}" type="datetimeFigureOut">
              <a:rPr lang="ru-RU" smtClean="0">
                <a:solidFill>
                  <a:srgbClr val="575F6D"/>
                </a:solidFill>
              </a:rPr>
              <a:pPr/>
              <a:t>26.03.2019</a:t>
            </a:fld>
            <a:endParaRPr lang="ru-RU">
              <a:solidFill>
                <a:srgbClr val="575F6D"/>
              </a:solidFill>
            </a:endParaRPr>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solidFill>
                <a:srgbClr val="575F6D"/>
              </a:solidFill>
            </a:endParaRPr>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Номер слайда 28"/>
          <p:cNvSpPr>
            <a:spLocks noGrp="1"/>
          </p:cNvSpPr>
          <p:nvPr>
            <p:ph type="sldNum" sz="quarter" idx="12"/>
          </p:nvPr>
        </p:nvSpPr>
        <p:spPr bwMode="auto">
          <a:xfrm>
            <a:off x="1325544" y="4928702"/>
            <a:ext cx="609600" cy="517524"/>
          </a:xfrm>
        </p:spPr>
        <p:txBody>
          <a:bodyPr/>
          <a:lstStyle/>
          <a:p>
            <a:fld id="{D782A5CD-88F5-4C24-AFD5-69C39D175F57}" type="slidenum">
              <a:rPr lang="ru-RU" smtClean="0"/>
              <a:pPr/>
              <a:t>‹#›</a:t>
            </a:fld>
            <a:endParaRPr lang="ru-RU"/>
          </a:p>
        </p:txBody>
      </p:sp>
    </p:spTree>
    <p:extLst>
      <p:ext uri="{BB962C8B-B14F-4D97-AF65-F5344CB8AC3E}">
        <p14:creationId xmlns:p14="http://schemas.microsoft.com/office/powerpoint/2010/main" val="3723996082"/>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3C807F6-27C3-45FD-A3B7-769E2702742B}" type="datetimeFigureOut">
              <a:rPr lang="ru-RU" smtClean="0">
                <a:solidFill>
                  <a:srgbClr val="575F6D"/>
                </a:solidFill>
              </a:rPr>
              <a:pPr/>
              <a:t>26.03.2019</a:t>
            </a:fld>
            <a:endParaRPr lang="ru-RU">
              <a:solidFill>
                <a:srgbClr val="575F6D"/>
              </a:solidFill>
            </a:endParaRPr>
          </a:p>
        </p:txBody>
      </p:sp>
      <p:sp>
        <p:nvSpPr>
          <p:cNvPr id="5" name="Нижний колонтитул 4"/>
          <p:cNvSpPr>
            <a:spLocks noGrp="1"/>
          </p:cNvSpPr>
          <p:nvPr>
            <p:ph type="ftr" sz="quarter" idx="11"/>
          </p:nvPr>
        </p:nvSpPr>
        <p:spPr/>
        <p:txBody>
          <a:bodyPr/>
          <a:lstStyle/>
          <a:p>
            <a:endParaRPr lang="ru-RU">
              <a:solidFill>
                <a:srgbClr val="575F6D"/>
              </a:solidFill>
            </a:endParaRPr>
          </a:p>
        </p:txBody>
      </p:sp>
      <p:sp>
        <p:nvSpPr>
          <p:cNvPr id="6" name="Номер слайда 5"/>
          <p:cNvSpPr>
            <a:spLocks noGrp="1"/>
          </p:cNvSpPr>
          <p:nvPr>
            <p:ph type="sldNum" sz="quarter" idx="12"/>
          </p:nvPr>
        </p:nvSpPr>
        <p:spPr/>
        <p:txBody>
          <a:bodyPr/>
          <a:lstStyle/>
          <a:p>
            <a:fld id="{D782A5CD-88F5-4C24-AFD5-69C39D175F57}" type="slidenum">
              <a:rPr lang="ru-RU" smtClean="0"/>
              <a:pPr/>
              <a:t>‹#›</a:t>
            </a:fld>
            <a:endParaRPr lang="ru-RU"/>
          </a:p>
        </p:txBody>
      </p:sp>
    </p:spTree>
    <p:extLst>
      <p:ext uri="{BB962C8B-B14F-4D97-AF65-F5344CB8AC3E}">
        <p14:creationId xmlns:p14="http://schemas.microsoft.com/office/powerpoint/2010/main" val="2823259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3C807F6-27C3-45FD-A3B7-769E2702742B}" type="datetimeFigureOut">
              <a:rPr lang="ru-RU" smtClean="0">
                <a:solidFill>
                  <a:srgbClr val="575F6D"/>
                </a:solidFill>
              </a:rPr>
              <a:pPr/>
              <a:t>26.03.2019</a:t>
            </a:fld>
            <a:endParaRPr lang="ru-RU">
              <a:solidFill>
                <a:srgbClr val="575F6D"/>
              </a:solidFill>
            </a:endParaRPr>
          </a:p>
        </p:txBody>
      </p:sp>
      <p:sp>
        <p:nvSpPr>
          <p:cNvPr id="5" name="Нижний колонтитул 4"/>
          <p:cNvSpPr>
            <a:spLocks noGrp="1"/>
          </p:cNvSpPr>
          <p:nvPr>
            <p:ph type="ftr" sz="quarter" idx="11"/>
          </p:nvPr>
        </p:nvSpPr>
        <p:spPr/>
        <p:txBody>
          <a:bodyPr/>
          <a:lstStyle/>
          <a:p>
            <a:endParaRPr lang="ru-RU">
              <a:solidFill>
                <a:srgbClr val="575F6D"/>
              </a:solidFill>
            </a:endParaRPr>
          </a:p>
        </p:txBody>
      </p:sp>
      <p:sp>
        <p:nvSpPr>
          <p:cNvPr id="6" name="Номер слайда 5"/>
          <p:cNvSpPr>
            <a:spLocks noGrp="1"/>
          </p:cNvSpPr>
          <p:nvPr>
            <p:ph type="sldNum" sz="quarter" idx="12"/>
          </p:nvPr>
        </p:nvSpPr>
        <p:spPr/>
        <p:txBody>
          <a:bodyPr/>
          <a:lstStyle/>
          <a:p>
            <a:fld id="{D782A5CD-88F5-4C24-AFD5-69C39D175F57}" type="slidenum">
              <a:rPr lang="ru-RU" smtClean="0"/>
              <a:pPr/>
              <a:t>‹#›</a:t>
            </a:fld>
            <a:endParaRPr lang="ru-RU"/>
          </a:p>
        </p:txBody>
      </p:sp>
    </p:spTree>
    <p:extLst>
      <p:ext uri="{BB962C8B-B14F-4D97-AF65-F5344CB8AC3E}">
        <p14:creationId xmlns:p14="http://schemas.microsoft.com/office/powerpoint/2010/main" val="20175665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30725"/>
          </a:xfrm>
        </p:spPr>
        <p:txBody>
          <a:bodyPr rtlCol="0">
            <a:normAutofit/>
          </a:bodyPr>
          <a:lstStyle/>
          <a:p>
            <a:pPr lvl="0"/>
            <a:endParaRPr lang="ru-RU" noProof="0"/>
          </a:p>
        </p:txBody>
      </p:sp>
      <p:sp>
        <p:nvSpPr>
          <p:cNvPr id="4" name="Дата 3"/>
          <p:cNvSpPr>
            <a:spLocks noGrp="1"/>
          </p:cNvSpPr>
          <p:nvPr>
            <p:ph type="dt" sz="half" idx="10"/>
          </p:nvPr>
        </p:nvSpPr>
        <p:spPr>
          <a:xfrm>
            <a:off x="457200" y="6278563"/>
            <a:ext cx="2133600" cy="457200"/>
          </a:xfrm>
        </p:spPr>
        <p:txBody>
          <a:bodyPr/>
          <a:lstStyle>
            <a:lvl1pPr>
              <a:defRPr/>
            </a:lvl1pPr>
          </a:lstStyle>
          <a:p>
            <a:pPr>
              <a:defRPr/>
            </a:pPr>
            <a:endParaRPr lang="ru-RU">
              <a:solidFill>
                <a:srgbClr val="575F6D"/>
              </a:solidFill>
            </a:endParaRPr>
          </a:p>
        </p:txBody>
      </p:sp>
      <p:sp>
        <p:nvSpPr>
          <p:cNvPr id="5" name="Нижний колонтитул 4"/>
          <p:cNvSpPr>
            <a:spLocks noGrp="1"/>
          </p:cNvSpPr>
          <p:nvPr>
            <p:ph type="ftr" sz="quarter" idx="11"/>
          </p:nvPr>
        </p:nvSpPr>
        <p:spPr>
          <a:xfrm>
            <a:off x="3124200" y="6278563"/>
            <a:ext cx="2895600" cy="457200"/>
          </a:xfrm>
        </p:spPr>
        <p:txBody>
          <a:bodyPr/>
          <a:lstStyle>
            <a:lvl1pPr>
              <a:defRPr/>
            </a:lvl1pPr>
          </a:lstStyle>
          <a:p>
            <a:pPr>
              <a:defRPr/>
            </a:pPr>
            <a:endParaRPr lang="ru-RU">
              <a:solidFill>
                <a:srgbClr val="575F6D"/>
              </a:solidFill>
            </a:endParaRPr>
          </a:p>
        </p:txBody>
      </p:sp>
      <p:sp>
        <p:nvSpPr>
          <p:cNvPr id="6" name="Номер слайда 5"/>
          <p:cNvSpPr>
            <a:spLocks noGrp="1"/>
          </p:cNvSpPr>
          <p:nvPr>
            <p:ph type="sldNum" sz="quarter" idx="12"/>
          </p:nvPr>
        </p:nvSpPr>
        <p:spPr>
          <a:xfrm>
            <a:off x="6553200" y="6278563"/>
            <a:ext cx="2133600" cy="457200"/>
          </a:xfrm>
        </p:spPr>
        <p:txBody>
          <a:bodyPr/>
          <a:lstStyle>
            <a:lvl1pPr>
              <a:defRPr/>
            </a:lvl1pPr>
          </a:lstStyle>
          <a:p>
            <a:pPr>
              <a:defRPr/>
            </a:pPr>
            <a:fld id="{8E5E30DD-E498-42A6-800E-B4F601371817}" type="slidenum">
              <a:rPr lang="ru-RU"/>
              <a:pPr>
                <a:defRPr/>
              </a:pPr>
              <a:t>‹#›</a:t>
            </a:fld>
            <a:endParaRPr lang="ru-RU"/>
          </a:p>
        </p:txBody>
      </p:sp>
    </p:spTree>
    <p:extLst>
      <p:ext uri="{BB962C8B-B14F-4D97-AF65-F5344CB8AC3E}">
        <p14:creationId xmlns:p14="http://schemas.microsoft.com/office/powerpoint/2010/main" val="980790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Объект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C3C807F6-27C3-45FD-A3B7-769E2702742B}" type="datetimeFigureOut">
              <a:rPr lang="ru-RU" smtClean="0">
                <a:solidFill>
                  <a:srgbClr val="575F6D"/>
                </a:solidFill>
              </a:rPr>
              <a:pPr/>
              <a:t>26.03.2019</a:t>
            </a:fld>
            <a:endParaRPr lang="ru-RU">
              <a:solidFill>
                <a:srgbClr val="575F6D"/>
              </a:solidFill>
            </a:endParaRPr>
          </a:p>
        </p:txBody>
      </p:sp>
      <p:sp>
        <p:nvSpPr>
          <p:cNvPr id="9" name="Номер слайда 8"/>
          <p:cNvSpPr>
            <a:spLocks noGrp="1"/>
          </p:cNvSpPr>
          <p:nvPr>
            <p:ph type="sldNum" sz="quarter" idx="15"/>
          </p:nvPr>
        </p:nvSpPr>
        <p:spPr/>
        <p:txBody>
          <a:bodyPr rtlCol="0"/>
          <a:lstStyle/>
          <a:p>
            <a:fld id="{D782A5CD-88F5-4C24-AFD5-69C39D175F57}"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solidFill>
                <a:srgbClr val="575F6D"/>
              </a:solidFill>
            </a:endParaRPr>
          </a:p>
        </p:txBody>
      </p:sp>
    </p:spTree>
    <p:extLst>
      <p:ext uri="{BB962C8B-B14F-4D97-AF65-F5344CB8AC3E}">
        <p14:creationId xmlns:p14="http://schemas.microsoft.com/office/powerpoint/2010/main" val="112046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C3C807F6-27C3-45FD-A3B7-769E2702742B}" type="datetimeFigureOut">
              <a:rPr lang="ru-RU" smtClean="0">
                <a:solidFill>
                  <a:srgbClr val="FFF39D"/>
                </a:solidFill>
              </a:rPr>
              <a:pPr/>
              <a:t>26.03.2019</a:t>
            </a:fld>
            <a:endParaRPr lang="ru-RU">
              <a:solidFill>
                <a:srgbClr val="FFF39D"/>
              </a:solidFill>
            </a:endParaRPr>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solidFill>
                <a:srgbClr val="FFF39D"/>
              </a:solidFill>
            </a:endParaRPr>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Номер слайда 5"/>
          <p:cNvSpPr>
            <a:spLocks noGrp="1"/>
          </p:cNvSpPr>
          <p:nvPr>
            <p:ph type="sldNum" sz="quarter" idx="12"/>
          </p:nvPr>
        </p:nvSpPr>
        <p:spPr bwMode="auto">
          <a:xfrm>
            <a:off x="1340616" y="4928702"/>
            <a:ext cx="609600" cy="517524"/>
          </a:xfrm>
        </p:spPr>
        <p:txBody>
          <a:bodyPr/>
          <a:lstStyle/>
          <a:p>
            <a:fld id="{D782A5CD-88F5-4C24-AFD5-69C39D175F57}" type="slidenum">
              <a:rPr lang="ru-RU" smtClean="0"/>
              <a:pPr/>
              <a:t>‹#›</a:t>
            </a:fld>
            <a:endParaRPr lang="ru-RU"/>
          </a:p>
        </p:txBody>
      </p:sp>
    </p:spTree>
    <p:extLst>
      <p:ext uri="{BB962C8B-B14F-4D97-AF65-F5344CB8AC3E}">
        <p14:creationId xmlns:p14="http://schemas.microsoft.com/office/powerpoint/2010/main" val="271986407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C3C807F6-27C3-45FD-A3B7-769E2702742B}" type="datetimeFigureOut">
              <a:rPr lang="ru-RU" smtClean="0">
                <a:solidFill>
                  <a:srgbClr val="575F6D"/>
                </a:solidFill>
              </a:rPr>
              <a:pPr/>
              <a:t>26.03.2019</a:t>
            </a:fld>
            <a:endParaRPr lang="ru-RU">
              <a:solidFill>
                <a:srgbClr val="575F6D"/>
              </a:solidFill>
            </a:endParaRPr>
          </a:p>
        </p:txBody>
      </p:sp>
      <p:sp>
        <p:nvSpPr>
          <p:cNvPr id="6" name="Нижний колонтитул 5"/>
          <p:cNvSpPr>
            <a:spLocks noGrp="1"/>
          </p:cNvSpPr>
          <p:nvPr>
            <p:ph type="ftr" sz="quarter" idx="11"/>
          </p:nvPr>
        </p:nvSpPr>
        <p:spPr/>
        <p:txBody>
          <a:bodyPr/>
          <a:lstStyle/>
          <a:p>
            <a:endParaRPr lang="ru-RU">
              <a:solidFill>
                <a:srgbClr val="575F6D"/>
              </a:solidFill>
            </a:endParaRPr>
          </a:p>
        </p:txBody>
      </p:sp>
      <p:sp>
        <p:nvSpPr>
          <p:cNvPr id="7" name="Номер слайда 6"/>
          <p:cNvSpPr>
            <a:spLocks noGrp="1"/>
          </p:cNvSpPr>
          <p:nvPr>
            <p:ph type="sldNum" sz="quarter" idx="12"/>
          </p:nvPr>
        </p:nvSpPr>
        <p:spPr/>
        <p:txBody>
          <a:bodyPr/>
          <a:lstStyle/>
          <a:p>
            <a:fld id="{D782A5CD-88F5-4C24-AFD5-69C39D175F57}" type="slidenum">
              <a:rPr lang="ru-RU" smtClean="0"/>
              <a:pPr/>
              <a:t>‹#›</a:t>
            </a:fld>
            <a:endParaRPr lang="ru-RU"/>
          </a:p>
        </p:txBody>
      </p:sp>
      <p:sp>
        <p:nvSpPr>
          <p:cNvPr id="9" name="Объект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extLst>
      <p:ext uri="{BB962C8B-B14F-4D97-AF65-F5344CB8AC3E}">
        <p14:creationId xmlns:p14="http://schemas.microsoft.com/office/powerpoint/2010/main" val="300275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C3C807F6-27C3-45FD-A3B7-769E2702742B}" type="datetimeFigureOut">
              <a:rPr lang="ru-RU" smtClean="0">
                <a:solidFill>
                  <a:srgbClr val="575F6D"/>
                </a:solidFill>
              </a:rPr>
              <a:pPr/>
              <a:t>26.03.2019</a:t>
            </a:fld>
            <a:endParaRPr lang="ru-RU">
              <a:solidFill>
                <a:srgbClr val="575F6D"/>
              </a:solidFill>
            </a:endParaRPr>
          </a:p>
        </p:txBody>
      </p:sp>
      <p:sp>
        <p:nvSpPr>
          <p:cNvPr id="8" name="Нижний колонтитул 7"/>
          <p:cNvSpPr>
            <a:spLocks noGrp="1"/>
          </p:cNvSpPr>
          <p:nvPr>
            <p:ph type="ftr" sz="quarter" idx="11"/>
          </p:nvPr>
        </p:nvSpPr>
        <p:spPr/>
        <p:txBody>
          <a:bodyPr/>
          <a:lstStyle/>
          <a:p>
            <a:endParaRPr lang="ru-RU">
              <a:solidFill>
                <a:srgbClr val="575F6D"/>
              </a:solidFill>
            </a:endParaRPr>
          </a:p>
        </p:txBody>
      </p:sp>
      <p:sp>
        <p:nvSpPr>
          <p:cNvPr id="9" name="Номер слайда 8"/>
          <p:cNvSpPr>
            <a:spLocks noGrp="1"/>
          </p:cNvSpPr>
          <p:nvPr>
            <p:ph type="sldNum" sz="quarter" idx="12"/>
          </p:nvPr>
        </p:nvSpPr>
        <p:spPr/>
        <p:txBody>
          <a:bodyPr/>
          <a:lstStyle/>
          <a:p>
            <a:fld id="{D782A5CD-88F5-4C24-AFD5-69C39D175F57}" type="slidenum">
              <a:rPr lang="ru-RU" smtClean="0"/>
              <a:pPr/>
              <a:t>‹#›</a:t>
            </a:fld>
            <a:endParaRPr lang="ru-RU"/>
          </a:p>
        </p:txBody>
      </p:sp>
      <p:sp>
        <p:nvSpPr>
          <p:cNvPr id="11" name="Объект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extLst>
      <p:ext uri="{BB962C8B-B14F-4D97-AF65-F5344CB8AC3E}">
        <p14:creationId xmlns:p14="http://schemas.microsoft.com/office/powerpoint/2010/main" val="3150880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C3C807F6-27C3-45FD-A3B7-769E2702742B}" type="datetimeFigureOut">
              <a:rPr lang="ru-RU" smtClean="0">
                <a:solidFill>
                  <a:srgbClr val="575F6D"/>
                </a:solidFill>
              </a:rPr>
              <a:pPr/>
              <a:t>26.03.2019</a:t>
            </a:fld>
            <a:endParaRPr lang="ru-RU">
              <a:solidFill>
                <a:srgbClr val="575F6D"/>
              </a:solidFill>
            </a:endParaRPr>
          </a:p>
        </p:txBody>
      </p:sp>
      <p:sp>
        <p:nvSpPr>
          <p:cNvPr id="7" name="Номер слайда 6"/>
          <p:cNvSpPr>
            <a:spLocks noGrp="1"/>
          </p:cNvSpPr>
          <p:nvPr>
            <p:ph type="sldNum" sz="quarter" idx="11"/>
          </p:nvPr>
        </p:nvSpPr>
        <p:spPr/>
        <p:txBody>
          <a:bodyPr rtlCol="0"/>
          <a:lstStyle/>
          <a:p>
            <a:fld id="{D782A5CD-88F5-4C24-AFD5-69C39D175F57}"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solidFill>
                <a:srgbClr val="575F6D"/>
              </a:solidFill>
            </a:endParaRPr>
          </a:p>
        </p:txBody>
      </p:sp>
    </p:spTree>
    <p:extLst>
      <p:ext uri="{BB962C8B-B14F-4D97-AF65-F5344CB8AC3E}">
        <p14:creationId xmlns:p14="http://schemas.microsoft.com/office/powerpoint/2010/main" val="2504390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3C807F6-27C3-45FD-A3B7-769E2702742B}" type="datetimeFigureOut">
              <a:rPr lang="ru-RU" smtClean="0">
                <a:solidFill>
                  <a:srgbClr val="575F6D"/>
                </a:solidFill>
              </a:rPr>
              <a:pPr/>
              <a:t>26.03.2019</a:t>
            </a:fld>
            <a:endParaRPr lang="ru-RU">
              <a:solidFill>
                <a:srgbClr val="575F6D"/>
              </a:solidFill>
            </a:endParaRPr>
          </a:p>
        </p:txBody>
      </p:sp>
      <p:sp>
        <p:nvSpPr>
          <p:cNvPr id="3" name="Нижний колонтитул 2"/>
          <p:cNvSpPr>
            <a:spLocks noGrp="1"/>
          </p:cNvSpPr>
          <p:nvPr>
            <p:ph type="ftr" sz="quarter" idx="11"/>
          </p:nvPr>
        </p:nvSpPr>
        <p:spPr/>
        <p:txBody>
          <a:bodyPr/>
          <a:lstStyle/>
          <a:p>
            <a:endParaRPr lang="ru-RU">
              <a:solidFill>
                <a:srgbClr val="575F6D"/>
              </a:solidFill>
            </a:endParaRPr>
          </a:p>
        </p:txBody>
      </p:sp>
      <p:sp>
        <p:nvSpPr>
          <p:cNvPr id="4" name="Номер слайда 3"/>
          <p:cNvSpPr>
            <a:spLocks noGrp="1"/>
          </p:cNvSpPr>
          <p:nvPr>
            <p:ph type="sldNum" sz="quarter" idx="12"/>
          </p:nvPr>
        </p:nvSpPr>
        <p:spPr/>
        <p:txBody>
          <a:bodyPr/>
          <a:lstStyle/>
          <a:p>
            <a:fld id="{D782A5CD-88F5-4C24-AFD5-69C39D175F57}" type="slidenum">
              <a:rPr lang="ru-RU" smtClean="0"/>
              <a:pPr/>
              <a:t>‹#›</a:t>
            </a:fld>
            <a:endParaRPr lang="ru-RU"/>
          </a:p>
        </p:txBody>
      </p:sp>
    </p:spTree>
    <p:extLst>
      <p:ext uri="{BB962C8B-B14F-4D97-AF65-F5344CB8AC3E}">
        <p14:creationId xmlns:p14="http://schemas.microsoft.com/office/powerpoint/2010/main" val="3955477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Объект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C3C807F6-27C3-45FD-A3B7-769E2702742B}" type="datetimeFigureOut">
              <a:rPr lang="ru-RU" smtClean="0">
                <a:solidFill>
                  <a:srgbClr val="575F6D"/>
                </a:solidFill>
              </a:rPr>
              <a:pPr/>
              <a:t>26.03.2019</a:t>
            </a:fld>
            <a:endParaRPr lang="ru-RU">
              <a:solidFill>
                <a:srgbClr val="575F6D"/>
              </a:solidFill>
            </a:endParaRPr>
          </a:p>
        </p:txBody>
      </p:sp>
      <p:sp>
        <p:nvSpPr>
          <p:cNvPr id="22" name="Номер слайда 21"/>
          <p:cNvSpPr>
            <a:spLocks noGrp="1"/>
          </p:cNvSpPr>
          <p:nvPr>
            <p:ph type="sldNum" sz="quarter" idx="15"/>
          </p:nvPr>
        </p:nvSpPr>
        <p:spPr/>
        <p:txBody>
          <a:bodyPr rtlCol="0"/>
          <a:lstStyle/>
          <a:p>
            <a:fld id="{D782A5CD-88F5-4C24-AFD5-69C39D175F57}"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solidFill>
                <a:srgbClr val="575F6D"/>
              </a:solidFill>
            </a:endParaRPr>
          </a:p>
        </p:txBody>
      </p:sp>
    </p:spTree>
    <p:extLst>
      <p:ext uri="{BB962C8B-B14F-4D97-AF65-F5344CB8AC3E}">
        <p14:creationId xmlns:p14="http://schemas.microsoft.com/office/powerpoint/2010/main" val="395862258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Дата 16"/>
          <p:cNvSpPr>
            <a:spLocks noGrp="1"/>
          </p:cNvSpPr>
          <p:nvPr>
            <p:ph type="dt" sz="half" idx="10"/>
          </p:nvPr>
        </p:nvSpPr>
        <p:spPr/>
        <p:txBody>
          <a:bodyPr rtlCol="0"/>
          <a:lstStyle/>
          <a:p>
            <a:fld id="{C3C807F6-27C3-45FD-A3B7-769E2702742B}" type="datetimeFigureOut">
              <a:rPr lang="ru-RU" smtClean="0">
                <a:solidFill>
                  <a:srgbClr val="575F6D"/>
                </a:solidFill>
              </a:rPr>
              <a:pPr/>
              <a:t>26.03.2019</a:t>
            </a:fld>
            <a:endParaRPr lang="ru-RU">
              <a:solidFill>
                <a:srgbClr val="575F6D"/>
              </a:solidFill>
            </a:endParaRPr>
          </a:p>
        </p:txBody>
      </p:sp>
      <p:sp>
        <p:nvSpPr>
          <p:cNvPr id="18" name="Номер слайда 17"/>
          <p:cNvSpPr>
            <a:spLocks noGrp="1"/>
          </p:cNvSpPr>
          <p:nvPr>
            <p:ph type="sldNum" sz="quarter" idx="11"/>
          </p:nvPr>
        </p:nvSpPr>
        <p:spPr/>
        <p:txBody>
          <a:bodyPr rtlCol="0"/>
          <a:lstStyle/>
          <a:p>
            <a:fld id="{D782A5CD-88F5-4C24-AFD5-69C39D175F57}"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solidFill>
                <a:srgbClr val="575F6D"/>
              </a:solidFill>
            </a:endParaRPr>
          </a:p>
        </p:txBody>
      </p:sp>
    </p:spTree>
    <p:extLst>
      <p:ext uri="{BB962C8B-B14F-4D97-AF65-F5344CB8AC3E}">
        <p14:creationId xmlns:p14="http://schemas.microsoft.com/office/powerpoint/2010/main" val="3434841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C3C807F6-27C3-45FD-A3B7-769E2702742B}" type="datetimeFigureOut">
              <a:rPr lang="ru-RU" smtClean="0">
                <a:solidFill>
                  <a:srgbClr val="575F6D"/>
                </a:solidFill>
              </a:rPr>
              <a:pPr/>
              <a:t>26.03.2019</a:t>
            </a:fld>
            <a:endParaRPr lang="ru-RU">
              <a:solidFill>
                <a:srgbClr val="575F6D"/>
              </a:solidFill>
            </a:endParaRPr>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solidFill>
                <a:srgbClr val="575F6D"/>
              </a:solidFill>
            </a:endParaRPr>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782A5CD-88F5-4C24-AFD5-69C39D175F57}" type="slidenum">
              <a:rPr lang="ru-RU" smtClean="0"/>
              <a:pPr/>
              <a:t>‹#›</a:t>
            </a:fld>
            <a:endParaRPr lang="ru-RU"/>
          </a:p>
        </p:txBody>
      </p:sp>
    </p:spTree>
    <p:extLst>
      <p:ext uri="{BB962C8B-B14F-4D97-AF65-F5344CB8AC3E}">
        <p14:creationId xmlns:p14="http://schemas.microsoft.com/office/powerpoint/2010/main" val="29986695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Grp="1" noChangeArrowheads="1"/>
          </p:cNvSpPr>
          <p:nvPr>
            <p:ph type="ctrTitle"/>
          </p:nvPr>
        </p:nvSpPr>
        <p:spPr>
          <a:xfrm>
            <a:off x="2286000" y="1772816"/>
            <a:ext cx="6172200" cy="2592288"/>
          </a:xfrm>
        </p:spPr>
        <p:txBody>
          <a:bodyPr rtlCol="0">
            <a:normAutofit/>
          </a:bodyPr>
          <a:lstStyle/>
          <a:p>
            <a:pPr marL="274320" lvl="0" indent="-274320">
              <a:spcBef>
                <a:spcPts val="600"/>
              </a:spcBef>
            </a:pPr>
            <a:r>
              <a:rPr lang="ru-RU" sz="3200" cap="none" dirty="0">
                <a:solidFill>
                  <a:schemeClr val="tx1"/>
                </a:solidFill>
                <a:latin typeface="Times New Roman" pitchFamily="18" charset="0"/>
                <a:ea typeface="+mn-ea"/>
                <a:cs typeface="Times New Roman" pitchFamily="18" charset="0"/>
              </a:rPr>
              <a:t>Лекция 9. Природоохранная деятельность предприятия и природоохранные издержки </a:t>
            </a:r>
            <a:r>
              <a:rPr lang="ru-RU" sz="3200" b="0" cap="none" dirty="0">
                <a:solidFill>
                  <a:schemeClr val="tx1"/>
                </a:solidFill>
                <a:latin typeface="Times New Roman" pitchFamily="18" charset="0"/>
                <a:ea typeface="+mn-ea"/>
                <a:cs typeface="Times New Roman" pitchFamily="18" charset="0"/>
              </a:rPr>
              <a:t/>
            </a:r>
            <a:br>
              <a:rPr lang="ru-RU" sz="3200" b="0" cap="none" dirty="0">
                <a:solidFill>
                  <a:schemeClr val="tx1"/>
                </a:solidFill>
                <a:latin typeface="Times New Roman" pitchFamily="18" charset="0"/>
                <a:ea typeface="+mn-ea"/>
                <a:cs typeface="Times New Roman" pitchFamily="18" charset="0"/>
              </a:rPr>
            </a:br>
            <a:endParaRPr lang="ru-RU" sz="3200" dirty="0">
              <a:solidFill>
                <a:schemeClr val="tx1"/>
              </a:solidFill>
              <a:latin typeface="Times New Roman" pitchFamily="18" charset="0"/>
              <a:cs typeface="Times New Roman" pitchFamily="18" charset="0"/>
            </a:endParaRPr>
          </a:p>
        </p:txBody>
      </p:sp>
      <p:sp>
        <p:nvSpPr>
          <p:cNvPr id="10243" name="Rectangle 3"/>
          <p:cNvSpPr>
            <a:spLocks noGrp="1" noChangeArrowheads="1"/>
          </p:cNvSpPr>
          <p:nvPr>
            <p:ph type="subTitle" idx="1"/>
          </p:nvPr>
        </p:nvSpPr>
        <p:spPr>
          <a:xfrm>
            <a:off x="2286000" y="5003800"/>
            <a:ext cx="6172200" cy="1371600"/>
          </a:xfrm>
        </p:spPr>
        <p:txBody>
          <a:bodyPr>
            <a:normAutofit/>
          </a:bodyPr>
          <a:lstStyle/>
          <a:p>
            <a:r>
              <a:rPr lang="ru-RU" sz="2800" dirty="0" smtClean="0">
                <a:solidFill>
                  <a:schemeClr val="tx1"/>
                </a:solidFill>
                <a:latin typeface="Times New Roman" pitchFamily="18" charset="0"/>
                <a:cs typeface="Times New Roman" pitchFamily="18" charset="0"/>
              </a:rPr>
              <a:t>Лектор: профессор В.Н. Гавриленко</a:t>
            </a:r>
          </a:p>
          <a:p>
            <a:endParaRPr lang="ru-RU"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2929753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2.1.Особенности негативного </a:t>
            </a:r>
            <a:r>
              <a:rPr lang="ru-RU" b="1" dirty="0">
                <a:solidFill>
                  <a:schemeClr val="tx1"/>
                </a:solidFill>
                <a:latin typeface="Times New Roman" pitchFamily="18" charset="0"/>
                <a:cs typeface="Times New Roman" pitchFamily="18" charset="0"/>
              </a:rPr>
              <a:t>влияния </a:t>
            </a:r>
            <a:r>
              <a:rPr lang="ru-RU" b="1" dirty="0" smtClean="0">
                <a:solidFill>
                  <a:schemeClr val="tx1"/>
                </a:solidFill>
                <a:latin typeface="Times New Roman" pitchFamily="18" charset="0"/>
                <a:cs typeface="Times New Roman" pitchFamily="18" charset="0"/>
              </a:rPr>
              <a:t>предприятия на </a:t>
            </a:r>
            <a:r>
              <a:rPr lang="ru-RU" b="1" dirty="0">
                <a:solidFill>
                  <a:schemeClr val="tx1"/>
                </a:solidFill>
                <a:latin typeface="Times New Roman" pitchFamily="18" charset="0"/>
                <a:cs typeface="Times New Roman" pitchFamily="18" charset="0"/>
              </a:rPr>
              <a:t>окружающую среду.</a:t>
            </a:r>
          </a:p>
        </p:txBody>
      </p:sp>
      <p:sp>
        <p:nvSpPr>
          <p:cNvPr id="3" name="Объект 2"/>
          <p:cNvSpPr>
            <a:spLocks noGrp="1"/>
          </p:cNvSpPr>
          <p:nvPr>
            <p:ph sz="quarter" idx="1"/>
          </p:nvPr>
        </p:nvSpPr>
        <p:spPr>
          <a:xfrm>
            <a:off x="457200" y="1600200"/>
            <a:ext cx="8003232" cy="4873752"/>
          </a:xfrm>
        </p:spPr>
        <p:txBody>
          <a:bodyPr>
            <a:normAutofit fontScale="92500"/>
          </a:bodyPr>
          <a:lstStyle/>
          <a:p>
            <a:pPr marL="0" indent="0">
              <a:buNone/>
            </a:pPr>
            <a:r>
              <a:rPr lang="ru-RU" dirty="0"/>
              <a:t> </a:t>
            </a:r>
            <a:r>
              <a:rPr lang="ru-RU" dirty="0" smtClean="0"/>
              <a:t>  </a:t>
            </a:r>
            <a:r>
              <a:rPr lang="ru-RU" b="1" dirty="0" smtClean="0">
                <a:latin typeface="Times New Roman" pitchFamily="18" charset="0"/>
                <a:cs typeface="Times New Roman" pitchFamily="18" charset="0"/>
              </a:rPr>
              <a:t>1. Предприятия  </a:t>
            </a:r>
            <a:r>
              <a:rPr lang="ru-RU" b="1" dirty="0">
                <a:solidFill>
                  <a:srgbClr val="C00000"/>
                </a:solidFill>
                <a:latin typeface="Times New Roman" pitchFamily="18" charset="0"/>
                <a:cs typeface="Times New Roman" pitchFamily="18" charset="0"/>
              </a:rPr>
              <a:t>неодинаково влияют </a:t>
            </a:r>
            <a:r>
              <a:rPr lang="ru-RU" b="1" dirty="0">
                <a:latin typeface="Times New Roman" pitchFamily="18" charset="0"/>
                <a:cs typeface="Times New Roman" pitchFamily="18" charset="0"/>
              </a:rPr>
              <a:t>на различные подсистемы окружающей среды и их </a:t>
            </a:r>
            <a:r>
              <a:rPr lang="ru-RU" b="1" dirty="0" smtClean="0">
                <a:latin typeface="Times New Roman" pitchFamily="18" charset="0"/>
                <a:cs typeface="Times New Roman" pitchFamily="18" charset="0"/>
              </a:rPr>
              <a:t>компоненты </a:t>
            </a:r>
            <a:r>
              <a:rPr lang="ru-RU" b="1" i="1" dirty="0" smtClean="0">
                <a:latin typeface="Times New Roman" pitchFamily="18" charset="0"/>
                <a:cs typeface="Times New Roman" pitchFamily="18" charset="0"/>
              </a:rPr>
              <a:t>(энергетика загрязняет атмосферу, </a:t>
            </a:r>
            <a:r>
              <a:rPr lang="ru-RU" b="1" i="1" dirty="0">
                <a:latin typeface="Times New Roman" pitchFamily="18" charset="0"/>
                <a:cs typeface="Times New Roman" pitchFamily="18" charset="0"/>
              </a:rPr>
              <a:t>а химическая и целлюлозно-бумажная промышленность , водные </a:t>
            </a:r>
            <a:r>
              <a:rPr lang="ru-RU" b="1" i="1" dirty="0" smtClean="0">
                <a:latin typeface="Times New Roman" pitchFamily="18" charset="0"/>
                <a:cs typeface="Times New Roman" pitchFamily="18" charset="0"/>
              </a:rPr>
              <a:t>системы).</a:t>
            </a:r>
            <a:endParaRPr lang="ru-RU" b="1" i="1" dirty="0">
              <a:latin typeface="Times New Roman" pitchFamily="18" charset="0"/>
              <a:cs typeface="Times New Roman" pitchFamily="18" charset="0"/>
            </a:endParaRPr>
          </a:p>
          <a:p>
            <a:pPr marL="0" indent="0">
              <a:buNone/>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2.Негативное </a:t>
            </a:r>
            <a:r>
              <a:rPr lang="ru-RU" b="1" dirty="0">
                <a:latin typeface="Times New Roman" pitchFamily="18" charset="0"/>
                <a:cs typeface="Times New Roman" pitchFamily="18" charset="0"/>
              </a:rPr>
              <a:t>воздействие принимает </a:t>
            </a:r>
            <a:r>
              <a:rPr lang="ru-RU" b="1" dirty="0">
                <a:solidFill>
                  <a:srgbClr val="C00000"/>
                </a:solidFill>
                <a:latin typeface="Times New Roman" pitchFamily="18" charset="0"/>
                <a:cs typeface="Times New Roman" pitchFamily="18" charset="0"/>
              </a:rPr>
              <a:t>разнообразные </a:t>
            </a:r>
            <a:r>
              <a:rPr lang="ru-RU" b="1" dirty="0" smtClean="0">
                <a:solidFill>
                  <a:srgbClr val="C00000"/>
                </a:solidFill>
                <a:latin typeface="Times New Roman" pitchFamily="18" charset="0"/>
                <a:cs typeface="Times New Roman" pitchFamily="18" charset="0"/>
              </a:rPr>
              <a:t>формы</a:t>
            </a:r>
            <a:r>
              <a:rPr lang="ru-RU" b="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 выбросы </a:t>
            </a:r>
            <a:r>
              <a:rPr lang="ru-RU" b="1" i="1" dirty="0">
                <a:latin typeface="Times New Roman" pitchFamily="18" charset="0"/>
                <a:cs typeface="Times New Roman" pitchFamily="18" charset="0"/>
              </a:rPr>
              <a:t>в атмосферу, </a:t>
            </a:r>
            <a:r>
              <a:rPr lang="ru-RU" b="1" i="1" dirty="0" smtClean="0">
                <a:latin typeface="Times New Roman" pitchFamily="18" charset="0"/>
                <a:cs typeface="Times New Roman" pitchFamily="18" charset="0"/>
              </a:rPr>
              <a:t>сбросы  </a:t>
            </a:r>
            <a:r>
              <a:rPr lang="ru-RU" b="1" i="1" dirty="0">
                <a:latin typeface="Times New Roman" pitchFamily="18" charset="0"/>
                <a:cs typeface="Times New Roman" pitchFamily="18" charset="0"/>
              </a:rPr>
              <a:t>сточных вод, тепловое, электромагнитное и шумовое загрязнение, образование токсичных отходов и др</a:t>
            </a:r>
            <a:r>
              <a:rPr lang="ru-RU" b="1" i="1" dirty="0" smtClean="0">
                <a:latin typeface="Times New Roman" pitchFamily="18" charset="0"/>
                <a:cs typeface="Times New Roman" pitchFamily="18" charset="0"/>
              </a:rPr>
              <a:t>.).</a:t>
            </a:r>
          </a:p>
          <a:p>
            <a:pPr marL="0" indent="0">
              <a:buNone/>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b="1" dirty="0" smtClean="0">
                <a:solidFill>
                  <a:srgbClr val="C00000"/>
                </a:solidFill>
                <a:latin typeface="Times New Roman" pitchFamily="18" charset="0"/>
                <a:cs typeface="Times New Roman" pitchFamily="18" charset="0"/>
              </a:rPr>
              <a:t>3.Неодинаковы </a:t>
            </a:r>
            <a:r>
              <a:rPr lang="ru-RU" b="1" dirty="0">
                <a:solidFill>
                  <a:srgbClr val="C00000"/>
                </a:solidFill>
                <a:latin typeface="Times New Roman" pitchFamily="18" charset="0"/>
                <a:cs typeface="Times New Roman" pitchFamily="18" charset="0"/>
              </a:rPr>
              <a:t>интенсивность и опасность </a:t>
            </a:r>
            <a:r>
              <a:rPr lang="ru-RU" b="1" dirty="0">
                <a:latin typeface="Times New Roman" pitchFamily="18" charset="0"/>
                <a:cs typeface="Times New Roman" pitchFamily="18" charset="0"/>
              </a:rPr>
              <a:t>негативных последствий, которые зависят от количества загрязняющих веществ, степени их токсичности, места выброса или сброса </a:t>
            </a:r>
            <a:r>
              <a:rPr lang="ru-RU" b="1" i="1" dirty="0">
                <a:latin typeface="Times New Roman" pitchFamily="18" charset="0"/>
                <a:cs typeface="Times New Roman" pitchFamily="18" charset="0"/>
              </a:rPr>
              <a:t>(городская или сельская местность, особо охраняемая территория, курортная зона и т. д.).</a:t>
            </a:r>
          </a:p>
          <a:p>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4255005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2.2. </a:t>
            </a:r>
            <a:r>
              <a:rPr lang="ru-RU" b="1" dirty="0">
                <a:solidFill>
                  <a:schemeClr val="tx1"/>
                </a:solidFill>
                <a:latin typeface="Times New Roman" pitchFamily="18" charset="0"/>
                <a:cs typeface="Times New Roman" pitchFamily="18" charset="0"/>
              </a:rPr>
              <a:t>Показатели </a:t>
            </a:r>
            <a:r>
              <a:rPr lang="ru-RU" b="1" dirty="0" err="1">
                <a:solidFill>
                  <a:schemeClr val="tx1"/>
                </a:solidFill>
                <a:latin typeface="Times New Roman" pitchFamily="18" charset="0"/>
                <a:cs typeface="Times New Roman" pitchFamily="18" charset="0"/>
              </a:rPr>
              <a:t>экологичности</a:t>
            </a:r>
            <a:r>
              <a:rPr lang="ru-RU" b="1" dirty="0">
                <a:solidFill>
                  <a:schemeClr val="tx1"/>
                </a:solidFill>
                <a:latin typeface="Times New Roman" pitchFamily="18" charset="0"/>
                <a:cs typeface="Times New Roman" pitchFamily="18" charset="0"/>
              </a:rPr>
              <a:t> и </a:t>
            </a:r>
            <a:r>
              <a:rPr lang="ru-RU" b="1" dirty="0" err="1">
                <a:solidFill>
                  <a:schemeClr val="tx1"/>
                </a:solidFill>
                <a:latin typeface="Times New Roman" pitchFamily="18" charset="0"/>
                <a:cs typeface="Times New Roman" pitchFamily="18" charset="0"/>
              </a:rPr>
              <a:t>природоемкости</a:t>
            </a:r>
            <a:r>
              <a:rPr lang="ru-RU" b="1" dirty="0">
                <a:solidFill>
                  <a:schemeClr val="tx1"/>
                </a:solidFill>
                <a:latin typeface="Times New Roman" pitchFamily="18" charset="0"/>
                <a:cs typeface="Times New Roman" pitchFamily="18" charset="0"/>
              </a:rPr>
              <a:t> </a:t>
            </a:r>
            <a:r>
              <a:rPr lang="ru-RU" b="1" dirty="0" smtClean="0">
                <a:solidFill>
                  <a:schemeClr val="tx1"/>
                </a:solidFill>
                <a:latin typeface="Times New Roman" pitchFamily="18" charset="0"/>
                <a:cs typeface="Times New Roman" pitchFamily="18" charset="0"/>
              </a:rPr>
              <a:t>производства</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7931224" cy="4873752"/>
          </a:xfrm>
        </p:spPr>
        <p:txBody>
          <a:bodyPr/>
          <a:lstStyle/>
          <a:p>
            <a:pPr marL="0" indent="0">
              <a:buNone/>
            </a:pPr>
            <a:r>
              <a:rPr lang="ru-RU" dirty="0" smtClean="0"/>
              <a:t>  </a:t>
            </a:r>
            <a:r>
              <a:rPr lang="ru-RU" b="1" dirty="0" smtClean="0">
                <a:latin typeface="Times New Roman" pitchFamily="18" charset="0"/>
                <a:cs typeface="Times New Roman" pitchFamily="18" charset="0"/>
              </a:rPr>
              <a:t>1. </a:t>
            </a:r>
            <a:r>
              <a:rPr lang="ru-RU" sz="2600" b="1" i="1" dirty="0" err="1" smtClean="0">
                <a:solidFill>
                  <a:srgbClr val="C00000"/>
                </a:solidFill>
                <a:latin typeface="Times New Roman" pitchFamily="18" charset="0"/>
                <a:cs typeface="Times New Roman" pitchFamily="18" charset="0"/>
              </a:rPr>
              <a:t>Ущербоемкость</a:t>
            </a:r>
            <a:r>
              <a:rPr lang="ru-RU" sz="2600" b="1" i="1" dirty="0" smtClean="0">
                <a:solidFill>
                  <a:srgbClr val="C00000"/>
                </a:solidFill>
                <a:latin typeface="Times New Roman" pitchFamily="18" charset="0"/>
                <a:cs typeface="Times New Roman" pitchFamily="18" charset="0"/>
              </a:rPr>
              <a:t> производства </a:t>
            </a:r>
            <a:r>
              <a:rPr lang="ru-RU" sz="2600" b="1" dirty="0" smtClean="0">
                <a:latin typeface="Times New Roman" pitchFamily="18" charset="0"/>
                <a:cs typeface="Times New Roman" pitchFamily="18" charset="0"/>
              </a:rPr>
              <a:t>- отношение </a:t>
            </a:r>
            <a:r>
              <a:rPr lang="ru-RU" sz="2600" b="1" dirty="0">
                <a:latin typeface="Times New Roman" pitchFamily="18" charset="0"/>
                <a:cs typeface="Times New Roman" pitchFamily="18" charset="0"/>
              </a:rPr>
              <a:t>экономического ущерба, наносимого окружающей среде </a:t>
            </a:r>
            <a:r>
              <a:rPr lang="ru-RU" sz="2600" b="1" dirty="0" smtClean="0">
                <a:latin typeface="Times New Roman" pitchFamily="18" charset="0"/>
                <a:cs typeface="Times New Roman" pitchFamily="18" charset="0"/>
              </a:rPr>
              <a:t>производством,  к объему </a:t>
            </a:r>
            <a:r>
              <a:rPr lang="ru-RU" sz="2600" b="1" dirty="0">
                <a:latin typeface="Times New Roman" pitchFamily="18" charset="0"/>
                <a:cs typeface="Times New Roman" pitchFamily="18" charset="0"/>
              </a:rPr>
              <a:t>производства. </a:t>
            </a:r>
            <a:endParaRPr lang="ru-RU" sz="2600" b="1" dirty="0" smtClean="0">
              <a:latin typeface="Times New Roman" pitchFamily="18" charset="0"/>
              <a:cs typeface="Times New Roman" pitchFamily="18" charset="0"/>
            </a:endParaRPr>
          </a:p>
          <a:p>
            <a:pPr marL="0" indent="0">
              <a:buNone/>
            </a:pPr>
            <a:r>
              <a:rPr lang="ru-RU" sz="2600" b="1" dirty="0">
                <a:solidFill>
                  <a:srgbClr val="C00000"/>
                </a:solidFill>
                <a:latin typeface="Times New Roman" pitchFamily="18" charset="0"/>
                <a:cs typeface="Times New Roman" pitchFamily="18" charset="0"/>
              </a:rPr>
              <a:t> </a:t>
            </a:r>
            <a:r>
              <a:rPr lang="ru-RU" sz="2600" b="1" dirty="0" smtClean="0">
                <a:solidFill>
                  <a:srgbClr val="C00000"/>
                </a:solidFill>
                <a:latin typeface="Times New Roman" pitchFamily="18" charset="0"/>
                <a:cs typeface="Times New Roman" pitchFamily="18" charset="0"/>
              </a:rPr>
              <a:t>  Важно! </a:t>
            </a:r>
            <a:r>
              <a:rPr lang="ru-RU" sz="2600" b="1" dirty="0" smtClean="0">
                <a:latin typeface="Times New Roman" pitchFamily="18" charset="0"/>
                <a:cs typeface="Times New Roman" pitchFamily="18" charset="0"/>
              </a:rPr>
              <a:t>При </a:t>
            </a:r>
            <a:r>
              <a:rPr lang="ru-RU" sz="2600" b="1" dirty="0">
                <a:latin typeface="Times New Roman" pitchFamily="18" charset="0"/>
                <a:cs typeface="Times New Roman" pitchFamily="18" charset="0"/>
              </a:rPr>
              <a:t>определении </a:t>
            </a:r>
            <a:r>
              <a:rPr lang="ru-RU" sz="2600" b="1" dirty="0">
                <a:solidFill>
                  <a:srgbClr val="C00000"/>
                </a:solidFill>
                <a:latin typeface="Times New Roman" pitchFamily="18" charset="0"/>
                <a:cs typeface="Times New Roman" pitchFamily="18" charset="0"/>
              </a:rPr>
              <a:t>величины числителя </a:t>
            </a:r>
            <a:r>
              <a:rPr lang="ru-RU" sz="2600" b="1" dirty="0">
                <a:latin typeface="Times New Roman" pitchFamily="18" charset="0"/>
                <a:cs typeface="Times New Roman" pitchFamily="18" charset="0"/>
              </a:rPr>
              <a:t>следует учитывать, что экономический ущерб от загрязнения природной среды </a:t>
            </a:r>
            <a:r>
              <a:rPr lang="ru-RU" sz="2600" b="1" dirty="0">
                <a:solidFill>
                  <a:srgbClr val="C00000"/>
                </a:solidFill>
                <a:latin typeface="Times New Roman" pitchFamily="18" charset="0"/>
                <a:cs typeface="Times New Roman" pitchFamily="18" charset="0"/>
              </a:rPr>
              <a:t>зависит от массы </a:t>
            </a:r>
            <a:r>
              <a:rPr lang="ru-RU" sz="2600" b="1" dirty="0">
                <a:latin typeface="Times New Roman" pitchFamily="18" charset="0"/>
                <a:cs typeface="Times New Roman" pitchFamily="18" charset="0"/>
              </a:rPr>
              <a:t>поступающих в природную среду вредных веществ в виде стоков, выбросов, отходов и </a:t>
            </a:r>
            <a:r>
              <a:rPr lang="ru-RU" sz="2600" b="1" dirty="0">
                <a:solidFill>
                  <a:srgbClr val="C00000"/>
                </a:solidFill>
                <a:latin typeface="Times New Roman" pitchFamily="18" charset="0"/>
                <a:cs typeface="Times New Roman" pitchFamily="18" charset="0"/>
              </a:rPr>
              <a:t>степени опасности (токсичности</a:t>
            </a:r>
            <a:r>
              <a:rPr lang="ru-RU" sz="2600" b="1" dirty="0">
                <a:latin typeface="Times New Roman" pitchFamily="18" charset="0"/>
                <a:cs typeface="Times New Roman" pitchFamily="18" charset="0"/>
              </a:rPr>
              <a:t>) этих веществ.</a:t>
            </a:r>
          </a:p>
        </p:txBody>
      </p:sp>
    </p:spTree>
    <p:extLst>
      <p:ext uri="{BB962C8B-B14F-4D97-AF65-F5344CB8AC3E}">
        <p14:creationId xmlns:p14="http://schemas.microsoft.com/office/powerpoint/2010/main" val="3595622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2.3. </a:t>
            </a:r>
            <a:r>
              <a:rPr lang="ru-RU" b="1" dirty="0">
                <a:solidFill>
                  <a:schemeClr val="tx1"/>
                </a:solidFill>
                <a:latin typeface="Times New Roman" pitchFamily="18" charset="0"/>
                <a:cs typeface="Times New Roman" pitchFamily="18" charset="0"/>
              </a:rPr>
              <a:t>Показатели </a:t>
            </a:r>
            <a:r>
              <a:rPr lang="ru-RU" b="1" dirty="0" err="1">
                <a:solidFill>
                  <a:schemeClr val="tx1"/>
                </a:solidFill>
                <a:latin typeface="Times New Roman" pitchFamily="18" charset="0"/>
                <a:cs typeface="Times New Roman" pitchFamily="18" charset="0"/>
              </a:rPr>
              <a:t>экологичности</a:t>
            </a:r>
            <a:r>
              <a:rPr lang="ru-RU" b="1" dirty="0">
                <a:solidFill>
                  <a:schemeClr val="tx1"/>
                </a:solidFill>
                <a:latin typeface="Times New Roman" pitchFamily="18" charset="0"/>
                <a:cs typeface="Times New Roman" pitchFamily="18" charset="0"/>
              </a:rPr>
              <a:t> и </a:t>
            </a:r>
            <a:r>
              <a:rPr lang="ru-RU" b="1" dirty="0" err="1">
                <a:solidFill>
                  <a:schemeClr val="tx1"/>
                </a:solidFill>
                <a:latin typeface="Times New Roman" pitchFamily="18" charset="0"/>
                <a:cs typeface="Times New Roman" pitchFamily="18" charset="0"/>
              </a:rPr>
              <a:t>природоемкости</a:t>
            </a:r>
            <a:r>
              <a:rPr lang="ru-RU" b="1" dirty="0">
                <a:solidFill>
                  <a:schemeClr val="tx1"/>
                </a:solidFill>
                <a:latin typeface="Times New Roman" pitchFamily="18" charset="0"/>
                <a:cs typeface="Times New Roman" pitchFamily="18" charset="0"/>
              </a:rPr>
              <a:t> производства</a:t>
            </a:r>
          </a:p>
        </p:txBody>
      </p:sp>
      <p:sp>
        <p:nvSpPr>
          <p:cNvPr id="3" name="Объект 2"/>
          <p:cNvSpPr>
            <a:spLocks noGrp="1"/>
          </p:cNvSpPr>
          <p:nvPr>
            <p:ph sz="quarter" idx="1"/>
          </p:nvPr>
        </p:nvSpPr>
        <p:spPr>
          <a:xfrm>
            <a:off x="457200" y="1556792"/>
            <a:ext cx="8291264" cy="4917160"/>
          </a:xfrm>
        </p:spPr>
        <p:txBody>
          <a:bodyPr>
            <a:normAutofit/>
          </a:bodyPr>
          <a:lstStyle/>
          <a:p>
            <a:pPr marL="0" indent="0" algn="just">
              <a:buNone/>
            </a:pPr>
            <a:r>
              <a:rPr lang="ru-RU" dirty="0" smtClean="0"/>
              <a:t>  </a:t>
            </a:r>
            <a:r>
              <a:rPr lang="ru-RU" b="1" dirty="0" smtClean="0">
                <a:solidFill>
                  <a:srgbClr val="C00000"/>
                </a:solidFill>
                <a:latin typeface="Times New Roman" pitchFamily="18" charset="0"/>
                <a:cs typeface="Times New Roman" pitchFamily="18" charset="0"/>
              </a:rPr>
              <a:t>2.</a:t>
            </a:r>
            <a:r>
              <a:rPr lang="ru-RU" sz="2600" b="1" dirty="0" smtClean="0">
                <a:solidFill>
                  <a:srgbClr val="C00000"/>
                </a:solidFill>
                <a:latin typeface="Times New Roman" pitchFamily="18" charset="0"/>
                <a:cs typeface="Times New Roman" pitchFamily="18" charset="0"/>
              </a:rPr>
              <a:t>Отходоемкость производства- </a:t>
            </a:r>
            <a:r>
              <a:rPr lang="ru-RU" sz="2600" b="1" dirty="0">
                <a:latin typeface="Times New Roman" pitchFamily="18" charset="0"/>
                <a:cs typeface="Times New Roman" pitchFamily="18" charset="0"/>
              </a:rPr>
              <a:t>отношение объема отходов к соответствующему объему производства. </a:t>
            </a:r>
            <a:r>
              <a:rPr lang="ru-RU" sz="2600" b="1" dirty="0" smtClean="0">
                <a:latin typeface="Times New Roman" pitchFamily="18" charset="0"/>
                <a:cs typeface="Times New Roman" pitchFamily="18" charset="0"/>
              </a:rPr>
              <a:t>Этот показатель используется для выявления  </a:t>
            </a:r>
            <a:r>
              <a:rPr lang="ru-RU" sz="2600" b="1" dirty="0">
                <a:solidFill>
                  <a:srgbClr val="C00000"/>
                </a:solidFill>
                <a:latin typeface="Times New Roman" pitchFamily="18" charset="0"/>
                <a:cs typeface="Times New Roman" pitchFamily="18" charset="0"/>
              </a:rPr>
              <a:t>наиболее экологически «</a:t>
            </a:r>
            <a:r>
              <a:rPr lang="ru-RU" sz="2600" b="1" dirty="0" smtClean="0">
                <a:solidFill>
                  <a:srgbClr val="C00000"/>
                </a:solidFill>
                <a:latin typeface="Times New Roman" pitchFamily="18" charset="0"/>
                <a:cs typeface="Times New Roman" pitchFamily="18" charset="0"/>
              </a:rPr>
              <a:t>грязных» отраслей </a:t>
            </a:r>
            <a:r>
              <a:rPr lang="ru-RU" sz="2600" b="1" dirty="0">
                <a:latin typeface="Times New Roman" pitchFamily="18" charset="0"/>
                <a:cs typeface="Times New Roman" pitchFamily="18" charset="0"/>
              </a:rPr>
              <a:t>народного хозяйства. </a:t>
            </a:r>
            <a:endParaRPr lang="ru-RU" sz="2600" b="1" dirty="0" smtClean="0">
              <a:latin typeface="Times New Roman" pitchFamily="18" charset="0"/>
              <a:cs typeface="Times New Roman" pitchFamily="18" charset="0"/>
            </a:endParaRPr>
          </a:p>
          <a:p>
            <a:pPr marL="0" indent="0" algn="just">
              <a:buNone/>
            </a:pPr>
            <a:r>
              <a:rPr lang="ru-RU" sz="2600" b="1" i="1" dirty="0" smtClean="0">
                <a:solidFill>
                  <a:srgbClr val="C00000"/>
                </a:solidFill>
                <a:latin typeface="Times New Roman" pitchFamily="18" charset="0"/>
                <a:cs typeface="Times New Roman" pitchFamily="18" charset="0"/>
              </a:rPr>
              <a:t>    Наибольшей </a:t>
            </a:r>
            <a:r>
              <a:rPr lang="ru-RU" sz="2600" b="1" i="1" dirty="0" err="1">
                <a:solidFill>
                  <a:srgbClr val="C00000"/>
                </a:solidFill>
                <a:latin typeface="Times New Roman" pitchFamily="18" charset="0"/>
                <a:cs typeface="Times New Roman" pitchFamily="18" charset="0"/>
              </a:rPr>
              <a:t>отходоемкостью</a:t>
            </a:r>
            <a:r>
              <a:rPr lang="ru-RU" sz="2600" b="1" i="1" dirty="0">
                <a:solidFill>
                  <a:srgbClr val="C00000"/>
                </a:solidFill>
                <a:latin typeface="Times New Roman" pitchFamily="18" charset="0"/>
                <a:cs typeface="Times New Roman" pitchFamily="18" charset="0"/>
              </a:rPr>
              <a:t> </a:t>
            </a:r>
            <a:r>
              <a:rPr lang="ru-RU" sz="2600" b="1" i="1" dirty="0">
                <a:latin typeface="Times New Roman" pitchFamily="18" charset="0"/>
                <a:cs typeface="Times New Roman" pitchFamily="18" charset="0"/>
              </a:rPr>
              <a:t>характеризуются </a:t>
            </a:r>
            <a:r>
              <a:rPr lang="ru-RU" sz="2600" b="1" i="1" dirty="0" smtClean="0">
                <a:latin typeface="Times New Roman" pitchFamily="18" charset="0"/>
                <a:cs typeface="Times New Roman" pitchFamily="18" charset="0"/>
              </a:rPr>
              <a:t> </a:t>
            </a:r>
            <a:r>
              <a:rPr lang="ru-RU" sz="2600" b="1" i="1" dirty="0">
                <a:latin typeface="Times New Roman" pitchFamily="18" charset="0"/>
                <a:cs typeface="Times New Roman" pitchFamily="18" charset="0"/>
              </a:rPr>
              <a:t>производство строительных </a:t>
            </a:r>
            <a:r>
              <a:rPr lang="ru-RU" sz="2600" b="1" i="1" dirty="0" smtClean="0">
                <a:latin typeface="Times New Roman" pitchFamily="18" charset="0"/>
                <a:cs typeface="Times New Roman" pitchFamily="18" charset="0"/>
              </a:rPr>
              <a:t>материалов,   химическая, целлюлозно-бумажная, деревообрабатывающая промышленность</a:t>
            </a:r>
            <a:r>
              <a:rPr lang="ru-RU" sz="2600" b="1" i="1" dirty="0">
                <a:latin typeface="Times New Roman" pitchFamily="18" charset="0"/>
                <a:cs typeface="Times New Roman" pitchFamily="18" charset="0"/>
              </a:rPr>
              <a:t>, </a:t>
            </a:r>
            <a:r>
              <a:rPr lang="ru-RU" sz="2600" b="1" i="1" dirty="0" smtClean="0">
                <a:latin typeface="Times New Roman" pitchFamily="18" charset="0"/>
                <a:cs typeface="Times New Roman" pitchFamily="18" charset="0"/>
              </a:rPr>
              <a:t>производство  </a:t>
            </a:r>
            <a:r>
              <a:rPr lang="ru-RU" sz="2600" b="1" i="1" dirty="0">
                <a:latin typeface="Times New Roman" pitchFamily="18" charset="0"/>
                <a:cs typeface="Times New Roman" pitchFamily="18" charset="0"/>
              </a:rPr>
              <a:t>минеральных удобрений. </a:t>
            </a:r>
            <a:r>
              <a:rPr lang="ru-RU" sz="2600" b="1" i="1" dirty="0" smtClean="0">
                <a:latin typeface="Times New Roman" pitchFamily="18" charset="0"/>
                <a:cs typeface="Times New Roman" pitchFamily="18" charset="0"/>
              </a:rPr>
              <a:t> </a:t>
            </a:r>
          </a:p>
        </p:txBody>
      </p:sp>
    </p:spTree>
    <p:extLst>
      <p:ext uri="{BB962C8B-B14F-4D97-AF65-F5344CB8AC3E}">
        <p14:creationId xmlns:p14="http://schemas.microsoft.com/office/powerpoint/2010/main" val="2824555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solidFill>
                  <a:schemeClr val="tx1"/>
                </a:solidFill>
                <a:latin typeface="Times New Roman" pitchFamily="18" charset="0"/>
                <a:cs typeface="Times New Roman" pitchFamily="18" charset="0"/>
              </a:rPr>
              <a:t>2.4. </a:t>
            </a:r>
            <a:r>
              <a:rPr lang="ru-RU" b="1" dirty="0" err="1" smtClean="0">
                <a:solidFill>
                  <a:schemeClr val="tx1"/>
                </a:solidFill>
                <a:latin typeface="Times New Roman" pitchFamily="18" charset="0"/>
                <a:cs typeface="Times New Roman" pitchFamily="18" charset="0"/>
              </a:rPr>
              <a:t>Отходоемкость</a:t>
            </a:r>
            <a:r>
              <a:rPr lang="ru-RU" b="1" dirty="0" smtClean="0">
                <a:solidFill>
                  <a:schemeClr val="tx1"/>
                </a:solidFill>
                <a:latin typeface="Times New Roman" pitchFamily="18" charset="0"/>
                <a:cs typeface="Times New Roman" pitchFamily="18" charset="0"/>
              </a:rPr>
              <a:t> территории.</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8147248" cy="4873752"/>
          </a:xfrm>
        </p:spPr>
        <p:txBody>
          <a:bodyPr/>
          <a:lstStyle/>
          <a:p>
            <a:pPr marL="0" indent="0" algn="just">
              <a:buNone/>
            </a:pPr>
            <a:r>
              <a:rPr lang="ru-RU" dirty="0" smtClean="0"/>
              <a:t>  </a:t>
            </a:r>
            <a:r>
              <a:rPr lang="ru-RU" b="1" i="1" dirty="0" err="1" smtClean="0">
                <a:solidFill>
                  <a:srgbClr val="C00000"/>
                </a:solidFill>
                <a:latin typeface="Times New Roman" pitchFamily="18" charset="0"/>
                <a:cs typeface="Times New Roman" pitchFamily="18" charset="0"/>
              </a:rPr>
              <a:t>Отходоемкость</a:t>
            </a:r>
            <a:r>
              <a:rPr lang="ru-RU" b="1" i="1" dirty="0" smtClean="0">
                <a:solidFill>
                  <a:srgbClr val="C00000"/>
                </a:solidFill>
                <a:latin typeface="Times New Roman" pitchFamily="18" charset="0"/>
                <a:cs typeface="Times New Roman" pitchFamily="18" charset="0"/>
              </a:rPr>
              <a:t> </a:t>
            </a:r>
            <a:r>
              <a:rPr lang="ru-RU" b="1" i="1" dirty="0">
                <a:solidFill>
                  <a:srgbClr val="C00000"/>
                </a:solidFill>
                <a:latin typeface="Times New Roman" pitchFamily="18" charset="0"/>
                <a:cs typeface="Times New Roman" pitchFamily="18" charset="0"/>
              </a:rPr>
              <a:t>территории (</a:t>
            </a:r>
            <a:r>
              <a:rPr lang="ru-RU" b="1" i="1" dirty="0" smtClean="0">
                <a:solidFill>
                  <a:srgbClr val="C00000"/>
                </a:solidFill>
                <a:latin typeface="Times New Roman" pitchFamily="18" charset="0"/>
                <a:cs typeface="Times New Roman" pitchFamily="18" charset="0"/>
              </a:rPr>
              <a:t>поглощающая способность, ассимиляционный потенциал) </a:t>
            </a:r>
            <a:r>
              <a:rPr lang="ru-RU" b="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максимальный </a:t>
            </a:r>
            <a:r>
              <a:rPr lang="ru-RU" b="1" i="1" dirty="0" smtClean="0">
                <a:latin typeface="Times New Roman" pitchFamily="18" charset="0"/>
                <a:cs typeface="Times New Roman" pitchFamily="18" charset="0"/>
              </a:rPr>
              <a:t>объем отходов</a:t>
            </a:r>
            <a:r>
              <a:rPr lang="ru-RU" b="1" dirty="0">
                <a:latin typeface="Times New Roman" pitchFamily="18" charset="0"/>
                <a:cs typeface="Times New Roman" pitchFamily="18" charset="0"/>
              </a:rPr>
              <a:t>, которые могут быть размещены в окружающей среде без причинения </a:t>
            </a:r>
            <a:r>
              <a:rPr lang="ru-RU" b="1" dirty="0">
                <a:solidFill>
                  <a:srgbClr val="C00000"/>
                </a:solidFill>
                <a:latin typeface="Times New Roman" pitchFamily="18" charset="0"/>
                <a:cs typeface="Times New Roman" pitchFamily="18" charset="0"/>
              </a:rPr>
              <a:t>вреда </a:t>
            </a:r>
            <a:r>
              <a:rPr lang="ru-RU" b="1" dirty="0">
                <a:latin typeface="Times New Roman" pitchFamily="18" charset="0"/>
                <a:cs typeface="Times New Roman" pitchFamily="18" charset="0"/>
              </a:rPr>
              <a:t>домохозяйствам, предприятиям и качеству природных ресурсов.</a:t>
            </a:r>
          </a:p>
          <a:p>
            <a:pPr marL="0" indent="0" algn="just">
              <a:buNone/>
            </a:pPr>
            <a:r>
              <a:rPr lang="ru-RU" b="1" dirty="0" smtClean="0">
                <a:latin typeface="Times New Roman" pitchFamily="18" charset="0"/>
                <a:cs typeface="Times New Roman" pitchFamily="18" charset="0"/>
              </a:rPr>
              <a:t>  Распределение </a:t>
            </a:r>
            <a:r>
              <a:rPr lang="ru-RU" b="1" dirty="0" err="1">
                <a:latin typeface="Times New Roman" pitchFamily="18" charset="0"/>
                <a:cs typeface="Times New Roman" pitchFamily="18" charset="0"/>
              </a:rPr>
              <a:t>отходоѐмкости</a:t>
            </a:r>
            <a:r>
              <a:rPr lang="ru-RU" b="1" dirty="0">
                <a:latin typeface="Times New Roman" pitchFamily="18" charset="0"/>
                <a:cs typeface="Times New Roman" pitchFamily="18" charset="0"/>
              </a:rPr>
              <a:t> между пользователями данного ресурса может осуществляться на </a:t>
            </a:r>
            <a:r>
              <a:rPr lang="ru-RU" b="1" dirty="0" smtClean="0">
                <a:latin typeface="Times New Roman" pitchFamily="18" charset="0"/>
                <a:cs typeface="Times New Roman" pitchFamily="18" charset="0"/>
              </a:rPr>
              <a:t>основе:</a:t>
            </a:r>
          </a:p>
          <a:p>
            <a:pPr marL="0" indent="0" algn="just">
              <a:buNone/>
            </a:pPr>
            <a:r>
              <a:rPr lang="ru-RU" b="1" i="1" dirty="0" smtClean="0">
                <a:latin typeface="Times New Roman" pitchFamily="18" charset="0"/>
                <a:cs typeface="Times New Roman" pitchFamily="18" charset="0"/>
              </a:rPr>
              <a:t>         </a:t>
            </a:r>
            <a:r>
              <a:rPr lang="ru-RU" b="1" i="1" dirty="0" smtClean="0">
                <a:solidFill>
                  <a:srgbClr val="0070C0"/>
                </a:solidFill>
                <a:latin typeface="Times New Roman" pitchFamily="18" charset="0"/>
                <a:cs typeface="Times New Roman" pitchFamily="18" charset="0"/>
              </a:rPr>
              <a:t>а)прав </a:t>
            </a:r>
            <a:r>
              <a:rPr lang="ru-RU" b="1" i="1" dirty="0">
                <a:solidFill>
                  <a:srgbClr val="0070C0"/>
                </a:solidFill>
                <a:latin typeface="Times New Roman" pitchFamily="18" charset="0"/>
                <a:cs typeface="Times New Roman" pitchFamily="18" charset="0"/>
              </a:rPr>
              <a:t>частной собственности, </a:t>
            </a:r>
            <a:endParaRPr lang="ru-RU" b="1" i="1" dirty="0" smtClean="0">
              <a:solidFill>
                <a:srgbClr val="0070C0"/>
              </a:solidFill>
              <a:latin typeface="Times New Roman" pitchFamily="18" charset="0"/>
              <a:cs typeface="Times New Roman" pitchFamily="18" charset="0"/>
            </a:endParaRPr>
          </a:p>
          <a:p>
            <a:pPr marL="0" indent="0" algn="just">
              <a:buNone/>
            </a:pPr>
            <a:r>
              <a:rPr lang="ru-RU" b="1" i="1" dirty="0" smtClean="0">
                <a:solidFill>
                  <a:srgbClr val="0070C0"/>
                </a:solidFill>
                <a:latin typeface="Times New Roman" pitchFamily="18" charset="0"/>
                <a:cs typeface="Times New Roman" pitchFamily="18" charset="0"/>
              </a:rPr>
              <a:t>         б) государственной собственности, </a:t>
            </a:r>
          </a:p>
          <a:p>
            <a:pPr marL="0" indent="0" algn="just">
              <a:buNone/>
            </a:pPr>
            <a:r>
              <a:rPr lang="ru-RU" b="1" i="1" dirty="0">
                <a:solidFill>
                  <a:srgbClr val="0070C0"/>
                </a:solidFill>
                <a:latin typeface="Times New Roman" pitchFamily="18" charset="0"/>
                <a:cs typeface="Times New Roman" pitchFamily="18" charset="0"/>
              </a:rPr>
              <a:t> </a:t>
            </a:r>
            <a:r>
              <a:rPr lang="ru-RU" b="1" i="1" dirty="0" smtClean="0">
                <a:solidFill>
                  <a:srgbClr val="0070C0"/>
                </a:solidFill>
                <a:latin typeface="Times New Roman" pitchFamily="18" charset="0"/>
                <a:cs typeface="Times New Roman" pitchFamily="18" charset="0"/>
              </a:rPr>
              <a:t>       в) существующих </a:t>
            </a:r>
            <a:r>
              <a:rPr lang="ru-RU" b="1" i="1" dirty="0">
                <a:solidFill>
                  <a:srgbClr val="0070C0"/>
                </a:solidFill>
                <a:latin typeface="Times New Roman" pitchFamily="18" charset="0"/>
                <a:cs typeface="Times New Roman" pitchFamily="18" charset="0"/>
              </a:rPr>
              <a:t>правил и традиций.</a:t>
            </a:r>
          </a:p>
          <a:p>
            <a:pPr algn="just"/>
            <a:endParaRPr lang="ru-RU"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35018104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2.5. </a:t>
            </a:r>
            <a:r>
              <a:rPr lang="ru-RU" b="1" dirty="0">
                <a:solidFill>
                  <a:schemeClr val="tx1"/>
                </a:solidFill>
                <a:latin typeface="Times New Roman" pitchFamily="18" charset="0"/>
                <a:cs typeface="Times New Roman" pitchFamily="18" charset="0"/>
              </a:rPr>
              <a:t>Показатели </a:t>
            </a:r>
            <a:r>
              <a:rPr lang="ru-RU" b="1" dirty="0" err="1">
                <a:solidFill>
                  <a:schemeClr val="tx1"/>
                </a:solidFill>
                <a:latin typeface="Times New Roman" pitchFamily="18" charset="0"/>
                <a:cs typeface="Times New Roman" pitchFamily="18" charset="0"/>
              </a:rPr>
              <a:t>экологичности</a:t>
            </a:r>
            <a:r>
              <a:rPr lang="ru-RU" b="1" dirty="0">
                <a:solidFill>
                  <a:schemeClr val="tx1"/>
                </a:solidFill>
                <a:latin typeface="Times New Roman" pitchFamily="18" charset="0"/>
                <a:cs typeface="Times New Roman" pitchFamily="18" charset="0"/>
              </a:rPr>
              <a:t> и </a:t>
            </a:r>
            <a:r>
              <a:rPr lang="ru-RU" b="1" dirty="0" err="1">
                <a:solidFill>
                  <a:schemeClr val="tx1"/>
                </a:solidFill>
                <a:latin typeface="Times New Roman" pitchFamily="18" charset="0"/>
                <a:cs typeface="Times New Roman" pitchFamily="18" charset="0"/>
              </a:rPr>
              <a:t>природоемкости</a:t>
            </a:r>
            <a:r>
              <a:rPr lang="ru-RU" b="1" dirty="0">
                <a:solidFill>
                  <a:schemeClr val="tx1"/>
                </a:solidFill>
                <a:latin typeface="Times New Roman" pitchFamily="18" charset="0"/>
                <a:cs typeface="Times New Roman" pitchFamily="18" charset="0"/>
              </a:rPr>
              <a:t> производства</a:t>
            </a:r>
          </a:p>
        </p:txBody>
      </p:sp>
      <p:sp>
        <p:nvSpPr>
          <p:cNvPr id="3" name="Объект 2"/>
          <p:cNvSpPr>
            <a:spLocks noGrp="1"/>
          </p:cNvSpPr>
          <p:nvPr>
            <p:ph sz="quarter" idx="1"/>
          </p:nvPr>
        </p:nvSpPr>
        <p:spPr>
          <a:xfrm>
            <a:off x="457200" y="1600200"/>
            <a:ext cx="7931224" cy="4873752"/>
          </a:xfrm>
        </p:spPr>
        <p:txBody>
          <a:bodyPr>
            <a:normAutofit lnSpcReduction="10000"/>
          </a:bodyPr>
          <a:lstStyle/>
          <a:p>
            <a:pPr marL="0" indent="0">
              <a:buNone/>
            </a:pPr>
            <a:r>
              <a:rPr lang="ru-RU" b="1" dirty="0" smtClean="0">
                <a:solidFill>
                  <a:srgbClr val="C00000"/>
                </a:solidFill>
                <a:latin typeface="Times New Roman" pitchFamily="18" charset="0"/>
                <a:cs typeface="Times New Roman" pitchFamily="18" charset="0"/>
              </a:rPr>
              <a:t>   3.</a:t>
            </a:r>
            <a:r>
              <a:rPr lang="ru-RU" sz="2600" b="1" i="1" dirty="0" smtClean="0">
                <a:solidFill>
                  <a:srgbClr val="C00000"/>
                </a:solidFill>
                <a:latin typeface="Times New Roman" pitchFamily="18" charset="0"/>
                <a:cs typeface="Times New Roman" pitchFamily="18" charset="0"/>
              </a:rPr>
              <a:t>Землеемкость </a:t>
            </a:r>
            <a:r>
              <a:rPr lang="ru-RU" sz="2600" b="1" i="1" dirty="0">
                <a:solidFill>
                  <a:srgbClr val="C00000"/>
                </a:solidFill>
                <a:latin typeface="Times New Roman" pitchFamily="18" charset="0"/>
                <a:cs typeface="Times New Roman" pitchFamily="18" charset="0"/>
              </a:rPr>
              <a:t>производства </a:t>
            </a:r>
            <a:r>
              <a:rPr lang="ru-RU" sz="2600" b="1" dirty="0" smtClean="0">
                <a:latin typeface="Times New Roman" pitchFamily="18" charset="0"/>
                <a:cs typeface="Times New Roman" pitchFamily="18" charset="0"/>
              </a:rPr>
              <a:t>- отношение </a:t>
            </a:r>
            <a:r>
              <a:rPr lang="ru-RU" sz="2600" b="1" dirty="0">
                <a:latin typeface="Times New Roman" pitchFamily="18" charset="0"/>
                <a:cs typeface="Times New Roman" pitchFamily="18" charset="0"/>
              </a:rPr>
              <a:t>земельной площади, занимаемой производственно-хозяйственным комплексом </a:t>
            </a:r>
            <a:r>
              <a:rPr lang="ru-RU" sz="2600" b="1" dirty="0" smtClean="0">
                <a:latin typeface="Times New Roman" pitchFamily="18" charset="0"/>
                <a:cs typeface="Times New Roman" pitchFamily="18" charset="0"/>
              </a:rPr>
              <a:t>к  </a:t>
            </a:r>
            <a:r>
              <a:rPr lang="ru-RU" sz="2600" b="1" dirty="0">
                <a:latin typeface="Times New Roman" pitchFamily="18" charset="0"/>
                <a:cs typeface="Times New Roman" pitchFamily="18" charset="0"/>
              </a:rPr>
              <a:t>объему производства</a:t>
            </a:r>
            <a:r>
              <a:rPr lang="ru-RU" sz="2600" b="1" dirty="0" smtClean="0">
                <a:latin typeface="Times New Roman" pitchFamily="18" charset="0"/>
                <a:cs typeface="Times New Roman" pitchFamily="18" charset="0"/>
              </a:rPr>
              <a:t>.</a:t>
            </a:r>
          </a:p>
          <a:p>
            <a:pPr marL="0" indent="0">
              <a:buNone/>
            </a:pPr>
            <a:r>
              <a:rPr lang="ru-RU" sz="2600" b="1" dirty="0">
                <a:latin typeface="Times New Roman" pitchFamily="18" charset="0"/>
                <a:cs typeface="Times New Roman" pitchFamily="18" charset="0"/>
              </a:rPr>
              <a:t> </a:t>
            </a:r>
            <a:r>
              <a:rPr lang="ru-RU" sz="2600" b="1" dirty="0" smtClean="0">
                <a:latin typeface="Times New Roman" pitchFamily="18" charset="0"/>
                <a:cs typeface="Times New Roman" pitchFamily="18" charset="0"/>
              </a:rPr>
              <a:t>  Показатель </a:t>
            </a:r>
            <a:r>
              <a:rPr lang="ru-RU" sz="2600" b="1" dirty="0" err="1" smtClean="0">
                <a:latin typeface="Times New Roman" pitchFamily="18" charset="0"/>
                <a:cs typeface="Times New Roman" pitchFamily="18" charset="0"/>
              </a:rPr>
              <a:t>землеемкости</a:t>
            </a:r>
            <a:r>
              <a:rPr lang="ru-RU" sz="2600" b="1" dirty="0" smtClean="0">
                <a:latin typeface="Times New Roman" pitchFamily="18" charset="0"/>
                <a:cs typeface="Times New Roman" pitchFamily="18" charset="0"/>
              </a:rPr>
              <a:t> предприятия применяют  </a:t>
            </a:r>
            <a:r>
              <a:rPr lang="ru-RU" sz="2600" b="1" dirty="0">
                <a:latin typeface="Times New Roman" pitchFamily="18" charset="0"/>
                <a:cs typeface="Times New Roman" pitchFamily="18" charset="0"/>
              </a:rPr>
              <a:t>как для </a:t>
            </a:r>
            <a:r>
              <a:rPr lang="ru-RU" sz="2600" b="1" dirty="0" smtClean="0">
                <a:solidFill>
                  <a:srgbClr val="C00000"/>
                </a:solidFill>
                <a:latin typeface="Times New Roman" pitchFamily="18" charset="0"/>
                <a:cs typeface="Times New Roman" pitchFamily="18" charset="0"/>
              </a:rPr>
              <a:t>анализа </a:t>
            </a:r>
            <a:r>
              <a:rPr lang="ru-RU" sz="2600" b="1" dirty="0">
                <a:solidFill>
                  <a:srgbClr val="C00000"/>
                </a:solidFill>
                <a:latin typeface="Times New Roman" pitchFamily="18" charset="0"/>
                <a:cs typeface="Times New Roman" pitchFamily="18" charset="0"/>
              </a:rPr>
              <a:t>действующего производства, </a:t>
            </a:r>
            <a:r>
              <a:rPr lang="ru-RU" sz="2600" b="1" dirty="0">
                <a:latin typeface="Times New Roman" pitchFamily="18" charset="0"/>
                <a:cs typeface="Times New Roman" pitchFamily="18" charset="0"/>
              </a:rPr>
              <a:t>так и для </a:t>
            </a:r>
            <a:r>
              <a:rPr lang="ru-RU" sz="2600" b="1" dirty="0">
                <a:solidFill>
                  <a:srgbClr val="C00000"/>
                </a:solidFill>
                <a:latin typeface="Times New Roman" pitchFamily="18" charset="0"/>
                <a:cs typeface="Times New Roman" pitchFamily="18" charset="0"/>
              </a:rPr>
              <a:t>эколого-экономического обоснования проектов </a:t>
            </a:r>
            <a:r>
              <a:rPr lang="ru-RU" sz="2600" b="1" dirty="0">
                <a:latin typeface="Times New Roman" pitchFamily="18" charset="0"/>
                <a:cs typeface="Times New Roman" pitchFamily="18" charset="0"/>
              </a:rPr>
              <a:t>хозяйственной деятельности, в частности при подготовке декларации о намерениях, которая включает оценку площади, занимаемой проектируемым объектом.</a:t>
            </a:r>
          </a:p>
        </p:txBody>
      </p:sp>
    </p:spTree>
    <p:extLst>
      <p:ext uri="{BB962C8B-B14F-4D97-AF65-F5344CB8AC3E}">
        <p14:creationId xmlns:p14="http://schemas.microsoft.com/office/powerpoint/2010/main" val="3403942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2.6. </a:t>
            </a:r>
            <a:r>
              <a:rPr lang="ru-RU" b="1" dirty="0">
                <a:solidFill>
                  <a:schemeClr val="tx1"/>
                </a:solidFill>
                <a:latin typeface="Times New Roman" pitchFamily="18" charset="0"/>
                <a:cs typeface="Times New Roman" pitchFamily="18" charset="0"/>
              </a:rPr>
              <a:t>Показатели </a:t>
            </a:r>
            <a:r>
              <a:rPr lang="ru-RU" b="1" dirty="0" err="1">
                <a:solidFill>
                  <a:schemeClr val="tx1"/>
                </a:solidFill>
                <a:latin typeface="Times New Roman" pitchFamily="18" charset="0"/>
                <a:cs typeface="Times New Roman" pitchFamily="18" charset="0"/>
              </a:rPr>
              <a:t>экологичности</a:t>
            </a:r>
            <a:r>
              <a:rPr lang="ru-RU" b="1" dirty="0">
                <a:solidFill>
                  <a:schemeClr val="tx1"/>
                </a:solidFill>
                <a:latin typeface="Times New Roman" pitchFamily="18" charset="0"/>
                <a:cs typeface="Times New Roman" pitchFamily="18" charset="0"/>
              </a:rPr>
              <a:t> и </a:t>
            </a:r>
            <a:r>
              <a:rPr lang="ru-RU" b="1" dirty="0" err="1">
                <a:solidFill>
                  <a:schemeClr val="tx1"/>
                </a:solidFill>
                <a:latin typeface="Times New Roman" pitchFamily="18" charset="0"/>
                <a:cs typeface="Times New Roman" pitchFamily="18" charset="0"/>
              </a:rPr>
              <a:t>природоемкости</a:t>
            </a:r>
            <a:r>
              <a:rPr lang="ru-RU" b="1" dirty="0">
                <a:solidFill>
                  <a:schemeClr val="tx1"/>
                </a:solidFill>
                <a:latin typeface="Times New Roman" pitchFamily="18" charset="0"/>
                <a:cs typeface="Times New Roman" pitchFamily="18" charset="0"/>
              </a:rPr>
              <a:t> производства</a:t>
            </a:r>
          </a:p>
        </p:txBody>
      </p:sp>
      <p:sp>
        <p:nvSpPr>
          <p:cNvPr id="3" name="Объект 2"/>
          <p:cNvSpPr>
            <a:spLocks noGrp="1"/>
          </p:cNvSpPr>
          <p:nvPr>
            <p:ph sz="quarter" idx="1"/>
          </p:nvPr>
        </p:nvSpPr>
        <p:spPr>
          <a:xfrm>
            <a:off x="457200" y="1600200"/>
            <a:ext cx="8003232" cy="4873752"/>
          </a:xfrm>
        </p:spPr>
        <p:txBody>
          <a:bodyPr>
            <a:normAutofit/>
          </a:bodyPr>
          <a:lstStyle/>
          <a:p>
            <a:pPr marL="0" indent="0">
              <a:buNone/>
            </a:pPr>
            <a:r>
              <a:rPr lang="ru-RU" sz="2600" dirty="0" smtClean="0">
                <a:latin typeface="Times New Roman" pitchFamily="18" charset="0"/>
                <a:cs typeface="Times New Roman" pitchFamily="18" charset="0"/>
              </a:rPr>
              <a:t>    </a:t>
            </a:r>
            <a:r>
              <a:rPr lang="ru-RU" sz="2600" b="1" i="1" dirty="0" smtClean="0">
                <a:solidFill>
                  <a:srgbClr val="C00000"/>
                </a:solidFill>
                <a:latin typeface="Times New Roman" pitchFamily="18" charset="0"/>
                <a:cs typeface="Times New Roman" pitchFamily="18" charset="0"/>
              </a:rPr>
              <a:t>4. Ресурсоемкость </a:t>
            </a:r>
            <a:r>
              <a:rPr lang="ru-RU" sz="2600" b="1" dirty="0">
                <a:latin typeface="Times New Roman" pitchFamily="18" charset="0"/>
                <a:cs typeface="Times New Roman" pitchFamily="18" charset="0"/>
              </a:rPr>
              <a:t>– показатель отражающий степень э</a:t>
            </a:r>
            <a:r>
              <a:rPr lang="ru-RU" sz="2600" b="1" dirty="0">
                <a:solidFill>
                  <a:srgbClr val="C00000"/>
                </a:solidFill>
                <a:latin typeface="Times New Roman" pitchFamily="18" charset="0"/>
                <a:cs typeface="Times New Roman" pitchFamily="18" charset="0"/>
              </a:rPr>
              <a:t>ффективности</a:t>
            </a:r>
            <a:r>
              <a:rPr lang="ru-RU" sz="2600" b="1" dirty="0">
                <a:latin typeface="Times New Roman" pitchFamily="18" charset="0"/>
                <a:cs typeface="Times New Roman" pitchFamily="18" charset="0"/>
              </a:rPr>
              <a:t> использования ресурсов предприятия (материалов, энергии, сырья, топлива и т.д.) при производстве </a:t>
            </a:r>
            <a:r>
              <a:rPr lang="ru-RU" sz="2600" b="1" i="1" dirty="0">
                <a:latin typeface="Times New Roman" pitchFamily="18" charset="0"/>
                <a:cs typeface="Times New Roman" pitchFamily="18" charset="0"/>
              </a:rPr>
              <a:t>единицы продукции. </a:t>
            </a:r>
            <a:endParaRPr lang="ru-RU" sz="2600" b="1" i="1" dirty="0" smtClean="0">
              <a:latin typeface="Times New Roman" pitchFamily="18" charset="0"/>
              <a:cs typeface="Times New Roman" pitchFamily="18" charset="0"/>
            </a:endParaRPr>
          </a:p>
          <a:p>
            <a:pPr marL="0" indent="0">
              <a:buNone/>
            </a:pPr>
            <a:r>
              <a:rPr lang="ru-RU" sz="2600" b="1" i="1" dirty="0">
                <a:solidFill>
                  <a:srgbClr val="C00000"/>
                </a:solidFill>
                <a:latin typeface="Times New Roman" pitchFamily="18" charset="0"/>
                <a:cs typeface="Times New Roman" pitchFamily="18" charset="0"/>
              </a:rPr>
              <a:t>    </a:t>
            </a:r>
            <a:r>
              <a:rPr lang="ru-RU" sz="2600" b="1" i="1" dirty="0" smtClean="0">
                <a:solidFill>
                  <a:srgbClr val="C00000"/>
                </a:solidFill>
                <a:latin typeface="Times New Roman" pitchFamily="18" charset="0"/>
                <a:cs typeface="Times New Roman" pitchFamily="18" charset="0"/>
              </a:rPr>
              <a:t>5.Энергоемкость </a:t>
            </a:r>
            <a:r>
              <a:rPr lang="ru-RU" sz="2600" b="1" i="1" dirty="0" smtClean="0">
                <a:latin typeface="Times New Roman" pitchFamily="18" charset="0"/>
                <a:cs typeface="Times New Roman" pitchFamily="18" charset="0"/>
              </a:rPr>
              <a:t>– </a:t>
            </a:r>
            <a:r>
              <a:rPr lang="ru-RU" sz="2600" b="1" dirty="0" smtClean="0">
                <a:latin typeface="Times New Roman" pitchFamily="18" charset="0"/>
                <a:cs typeface="Times New Roman" pitchFamily="18" charset="0"/>
              </a:rPr>
              <a:t>показатель потребления </a:t>
            </a:r>
            <a:r>
              <a:rPr lang="ru-RU" sz="2600" b="1" dirty="0">
                <a:latin typeface="Times New Roman" pitchFamily="18" charset="0"/>
                <a:cs typeface="Times New Roman" pitchFamily="18" charset="0"/>
              </a:rPr>
              <a:t>энергии (</a:t>
            </a:r>
            <a:r>
              <a:rPr lang="ru-RU" sz="2600" b="1" dirty="0" smtClean="0">
                <a:latin typeface="Times New Roman" pitchFamily="18" charset="0"/>
                <a:cs typeface="Times New Roman" pitchFamily="18" charset="0"/>
              </a:rPr>
              <a:t>топлива) </a:t>
            </a:r>
            <a:r>
              <a:rPr lang="ru-RU" sz="2600" b="1" dirty="0">
                <a:latin typeface="Times New Roman" pitchFamily="18" charset="0"/>
                <a:cs typeface="Times New Roman" pitchFamily="18" charset="0"/>
              </a:rPr>
              <a:t>за год на основные и вспомогательные технологические процессы изготовления продукции, услуги на базе заданной технологической системы к годовому объему продукции, услуги </a:t>
            </a:r>
            <a:r>
              <a:rPr lang="ru-RU" sz="2600" b="1" dirty="0" smtClean="0">
                <a:latin typeface="Times New Roman" pitchFamily="18" charset="0"/>
                <a:cs typeface="Times New Roman" pitchFamily="18" charset="0"/>
              </a:rPr>
              <a:t>. </a:t>
            </a:r>
          </a:p>
          <a:p>
            <a:pPr marL="0" indent="0">
              <a:buNone/>
            </a:pPr>
            <a:endParaRPr lang="ru-RU" b="1" i="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3351408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2.7. </a:t>
            </a:r>
            <a:r>
              <a:rPr lang="ru-RU" b="1" dirty="0">
                <a:solidFill>
                  <a:schemeClr val="tx1"/>
                </a:solidFill>
                <a:latin typeface="Times New Roman" pitchFamily="18" charset="0"/>
                <a:cs typeface="Times New Roman" pitchFamily="18" charset="0"/>
              </a:rPr>
              <a:t>Показатели </a:t>
            </a:r>
            <a:r>
              <a:rPr lang="ru-RU" b="1" dirty="0" err="1">
                <a:solidFill>
                  <a:schemeClr val="tx1"/>
                </a:solidFill>
                <a:latin typeface="Times New Roman" pitchFamily="18" charset="0"/>
                <a:cs typeface="Times New Roman" pitchFamily="18" charset="0"/>
              </a:rPr>
              <a:t>экологичности</a:t>
            </a:r>
            <a:r>
              <a:rPr lang="ru-RU" b="1" dirty="0">
                <a:solidFill>
                  <a:schemeClr val="tx1"/>
                </a:solidFill>
                <a:latin typeface="Times New Roman" pitchFamily="18" charset="0"/>
                <a:cs typeface="Times New Roman" pitchFamily="18" charset="0"/>
              </a:rPr>
              <a:t> и </a:t>
            </a:r>
            <a:r>
              <a:rPr lang="ru-RU" b="1" dirty="0" err="1">
                <a:solidFill>
                  <a:schemeClr val="tx1"/>
                </a:solidFill>
                <a:latin typeface="Times New Roman" pitchFamily="18" charset="0"/>
                <a:cs typeface="Times New Roman" pitchFamily="18" charset="0"/>
              </a:rPr>
              <a:t>природоемкости</a:t>
            </a:r>
            <a:r>
              <a:rPr lang="ru-RU" b="1" dirty="0">
                <a:solidFill>
                  <a:schemeClr val="tx1"/>
                </a:solidFill>
                <a:latin typeface="Times New Roman" pitchFamily="18" charset="0"/>
                <a:cs typeface="Times New Roman" pitchFamily="18" charset="0"/>
              </a:rPr>
              <a:t> производства</a:t>
            </a:r>
          </a:p>
        </p:txBody>
      </p:sp>
      <p:sp>
        <p:nvSpPr>
          <p:cNvPr id="3" name="Объект 2"/>
          <p:cNvSpPr>
            <a:spLocks noGrp="1"/>
          </p:cNvSpPr>
          <p:nvPr>
            <p:ph sz="quarter" idx="1"/>
          </p:nvPr>
        </p:nvSpPr>
        <p:spPr>
          <a:xfrm>
            <a:off x="457200" y="1600200"/>
            <a:ext cx="8075240" cy="4873752"/>
          </a:xfrm>
        </p:spPr>
        <p:txBody>
          <a:bodyPr>
            <a:normAutofit/>
          </a:bodyPr>
          <a:lstStyle/>
          <a:p>
            <a:pPr marL="0" indent="0">
              <a:buNone/>
            </a:pPr>
            <a:r>
              <a:rPr lang="ru-RU" sz="2600" b="1" dirty="0" smtClean="0">
                <a:latin typeface="Times New Roman" pitchFamily="18" charset="0"/>
                <a:cs typeface="Times New Roman" pitchFamily="18" charset="0"/>
              </a:rPr>
              <a:t>   </a:t>
            </a:r>
            <a:r>
              <a:rPr lang="ru-RU" sz="2600" b="1" dirty="0" smtClean="0">
                <a:solidFill>
                  <a:srgbClr val="C00000"/>
                </a:solidFill>
                <a:latin typeface="Times New Roman" pitchFamily="18" charset="0"/>
                <a:cs typeface="Times New Roman" pitchFamily="18" charset="0"/>
              </a:rPr>
              <a:t>5.Э</a:t>
            </a:r>
            <a:r>
              <a:rPr lang="ru-RU" sz="2600" b="1" i="1" dirty="0" smtClean="0">
                <a:solidFill>
                  <a:srgbClr val="C00000"/>
                </a:solidFill>
                <a:latin typeface="Times New Roman" pitchFamily="18" charset="0"/>
                <a:cs typeface="Times New Roman" pitchFamily="18" charset="0"/>
              </a:rPr>
              <a:t>нергоемкость </a:t>
            </a:r>
            <a:r>
              <a:rPr lang="ru-RU" sz="2600" b="1" i="1" dirty="0">
                <a:solidFill>
                  <a:srgbClr val="C00000"/>
                </a:solidFill>
                <a:latin typeface="Times New Roman" pitchFamily="18" charset="0"/>
                <a:cs typeface="Times New Roman" pitchFamily="18" charset="0"/>
              </a:rPr>
              <a:t>производства </a:t>
            </a:r>
            <a:r>
              <a:rPr lang="ru-RU" sz="2600" b="1" dirty="0">
                <a:latin typeface="Times New Roman" pitchFamily="18" charset="0"/>
                <a:cs typeface="Times New Roman" pitchFamily="18" charset="0"/>
              </a:rPr>
              <a:t>- величина потребления энергии и (или) топлива за год на основные и вспомогательные технологические процессы изготовления продукции, услуги на базе заданной технологической системы к годовому объему продукции, услуги (в натуральном, условном или стоимостном выражении), выпускаемой предприятиями, отраслью</a:t>
            </a:r>
          </a:p>
        </p:txBody>
      </p:sp>
    </p:spTree>
    <p:extLst>
      <p:ext uri="{BB962C8B-B14F-4D97-AF65-F5344CB8AC3E}">
        <p14:creationId xmlns:p14="http://schemas.microsoft.com/office/powerpoint/2010/main" val="35868197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accent6">
                    <a:lumMod val="50000"/>
                  </a:schemeClr>
                </a:solidFill>
                <a:latin typeface="Times New Roman" pitchFamily="18" charset="0"/>
                <a:cs typeface="Times New Roman" pitchFamily="18" charset="0"/>
              </a:rPr>
              <a:t>2.8.Способы уменьшения антропогенной нагрузки на ОС</a:t>
            </a:r>
            <a:endParaRPr lang="ru-RU" b="1" dirty="0">
              <a:solidFill>
                <a:schemeClr val="accent6">
                  <a:lumMod val="50000"/>
                </a:schemeClr>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8003232" cy="4873752"/>
          </a:xfrm>
        </p:spPr>
        <p:txBody>
          <a:bodyPr>
            <a:normAutofit/>
          </a:bodyPr>
          <a:lstStyle/>
          <a:p>
            <a:pPr marL="0" indent="0">
              <a:buNone/>
            </a:pPr>
            <a:r>
              <a:rPr lang="ru-RU" dirty="0" smtClean="0"/>
              <a:t>  </a:t>
            </a:r>
            <a:r>
              <a:rPr lang="ru-RU" b="1" dirty="0" smtClean="0">
                <a:latin typeface="Times New Roman" pitchFamily="18" charset="0"/>
                <a:cs typeface="Times New Roman" pitchFamily="18" charset="0"/>
              </a:rPr>
              <a:t>1). Применение </a:t>
            </a:r>
            <a:r>
              <a:rPr lang="ru-RU" b="1" dirty="0">
                <a:latin typeface="Times New Roman" pitchFamily="18" charset="0"/>
                <a:cs typeface="Times New Roman" pitchFamily="18" charset="0"/>
              </a:rPr>
              <a:t>в производстве безотходных, ресурсосберегающих, </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экологически-чистых технологий ;</a:t>
            </a:r>
          </a:p>
          <a:p>
            <a:pPr marL="0" indent="0">
              <a:buNone/>
            </a:pPr>
            <a:r>
              <a:rPr lang="ru-RU" b="1" dirty="0" smtClean="0">
                <a:latin typeface="Times New Roman" pitchFamily="18" charset="0"/>
                <a:cs typeface="Times New Roman" pitchFamily="18" charset="0"/>
              </a:rPr>
              <a:t>    2). Проведении </a:t>
            </a:r>
            <a:r>
              <a:rPr lang="ru-RU" b="1" dirty="0">
                <a:latin typeface="Times New Roman" pitchFamily="18" charset="0"/>
                <a:cs typeface="Times New Roman" pitchFamily="18" charset="0"/>
              </a:rPr>
              <a:t>специальных природоохранных и </a:t>
            </a:r>
            <a:r>
              <a:rPr lang="ru-RU" b="1" dirty="0" err="1" smtClean="0">
                <a:latin typeface="Times New Roman" pitchFamily="18" charset="0"/>
                <a:cs typeface="Times New Roman" pitchFamily="18" charset="0"/>
              </a:rPr>
              <a:t>природо</a:t>
            </a:r>
            <a:r>
              <a:rPr lang="ru-RU" b="1" dirty="0" smtClean="0">
                <a:latin typeface="Times New Roman" pitchFamily="18" charset="0"/>
                <a:cs typeface="Times New Roman" pitchFamily="18" charset="0"/>
              </a:rPr>
              <a:t>-восстановительных мероприятий с привлечением </a:t>
            </a:r>
            <a:r>
              <a:rPr lang="ru-RU" b="1" dirty="0">
                <a:latin typeface="Times New Roman" pitchFamily="18" charset="0"/>
                <a:cs typeface="Times New Roman" pitchFamily="18" charset="0"/>
              </a:rPr>
              <a:t>финансовых, человеческих, технологических ресурсов домохозяйств и производств. </a:t>
            </a:r>
            <a:endParaRPr lang="ru-RU" b="1" dirty="0" smtClean="0">
              <a:latin typeface="Times New Roman" pitchFamily="18" charset="0"/>
              <a:cs typeface="Times New Roman" pitchFamily="18" charset="0"/>
            </a:endParaRPr>
          </a:p>
          <a:p>
            <a:pPr marL="0" indent="0">
              <a:buNone/>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b="1" i="1" dirty="0" smtClean="0">
                <a:solidFill>
                  <a:srgbClr val="C00000"/>
                </a:solidFill>
                <a:latin typeface="Times New Roman" pitchFamily="18" charset="0"/>
                <a:cs typeface="Times New Roman" pitchFamily="18" charset="0"/>
              </a:rPr>
              <a:t>Продолжение </a:t>
            </a:r>
            <a:r>
              <a:rPr lang="ru-RU" b="1" i="1" dirty="0">
                <a:solidFill>
                  <a:srgbClr val="C00000"/>
                </a:solidFill>
                <a:latin typeface="Times New Roman" pitchFamily="18" charset="0"/>
                <a:cs typeface="Times New Roman" pitchFamily="18" charset="0"/>
              </a:rPr>
              <a:t>производства на данной территории останется </a:t>
            </a:r>
            <a:r>
              <a:rPr lang="ru-RU" b="1" i="1" dirty="0">
                <a:latin typeface="Times New Roman" pitchFamily="18" charset="0"/>
                <a:cs typeface="Times New Roman" pitchFamily="18" charset="0"/>
              </a:rPr>
              <a:t>выгодным</a:t>
            </a:r>
            <a:r>
              <a:rPr lang="ru-RU" b="1" i="1" dirty="0">
                <a:solidFill>
                  <a:srgbClr val="C00000"/>
                </a:solidFill>
                <a:latin typeface="Times New Roman" pitchFamily="18" charset="0"/>
                <a:cs typeface="Times New Roman" pitchFamily="18" charset="0"/>
              </a:rPr>
              <a:t> лишь тогда, когда доходы будут превышать суммарные (основные и экологические) издержки производства.</a:t>
            </a:r>
          </a:p>
        </p:txBody>
      </p:sp>
    </p:spTree>
    <p:extLst>
      <p:ext uri="{BB962C8B-B14F-4D97-AF65-F5344CB8AC3E}">
        <p14:creationId xmlns:p14="http://schemas.microsoft.com/office/powerpoint/2010/main" val="14256724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2.9. Проблемы </a:t>
            </a:r>
            <a:r>
              <a:rPr lang="ru-RU" b="1" dirty="0" err="1" smtClean="0">
                <a:solidFill>
                  <a:schemeClr val="tx1"/>
                </a:solidFill>
                <a:latin typeface="Times New Roman" pitchFamily="18" charset="0"/>
                <a:cs typeface="Times New Roman" pitchFamily="18" charset="0"/>
              </a:rPr>
              <a:t>экологичности</a:t>
            </a:r>
            <a:r>
              <a:rPr lang="ru-RU" b="1" dirty="0" smtClean="0">
                <a:solidFill>
                  <a:schemeClr val="tx1"/>
                </a:solidFill>
                <a:latin typeface="Times New Roman" pitchFamily="18" charset="0"/>
                <a:cs typeface="Times New Roman" pitchFamily="18" charset="0"/>
              </a:rPr>
              <a:t> производства</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395536" y="1600200"/>
            <a:ext cx="8208912" cy="4873752"/>
          </a:xfrm>
        </p:spPr>
        <p:txBody>
          <a:bodyPr>
            <a:normAutofit/>
          </a:bodyPr>
          <a:lstStyle/>
          <a:p>
            <a:pPr marL="0" indent="0">
              <a:buNone/>
            </a:pPr>
            <a:r>
              <a:rPr lang="ru-RU" sz="2600" dirty="0" smtClean="0">
                <a:latin typeface="Times New Roman" pitchFamily="18" charset="0"/>
                <a:cs typeface="Times New Roman" pitchFamily="18" charset="0"/>
              </a:rPr>
              <a:t>    </a:t>
            </a:r>
            <a:r>
              <a:rPr lang="ru-RU" sz="2600" b="1" dirty="0" smtClean="0">
                <a:latin typeface="Times New Roman" pitchFamily="18" charset="0"/>
                <a:cs typeface="Times New Roman" pitchFamily="18" charset="0"/>
              </a:rPr>
              <a:t>1.проблема </a:t>
            </a:r>
            <a:r>
              <a:rPr lang="ru-RU" sz="2600" b="1" dirty="0">
                <a:solidFill>
                  <a:srgbClr val="C00000"/>
                </a:solidFill>
                <a:latin typeface="Times New Roman" pitchFamily="18" charset="0"/>
                <a:cs typeface="Times New Roman" pitchFamily="18" charset="0"/>
              </a:rPr>
              <a:t>оптимального</a:t>
            </a:r>
            <a:r>
              <a:rPr lang="ru-RU" sz="2600" b="1" dirty="0">
                <a:latin typeface="Times New Roman" pitchFamily="18" charset="0"/>
                <a:cs typeface="Times New Roman" pitchFamily="18" charset="0"/>
              </a:rPr>
              <a:t> использования </a:t>
            </a:r>
            <a:r>
              <a:rPr lang="ru-RU" sz="2600" b="1" dirty="0">
                <a:solidFill>
                  <a:srgbClr val="C00000"/>
                </a:solidFill>
                <a:latin typeface="Times New Roman" pitchFamily="18" charset="0"/>
                <a:cs typeface="Times New Roman" pitchFamily="18" charset="0"/>
              </a:rPr>
              <a:t>природных ресурсов </a:t>
            </a:r>
            <a:r>
              <a:rPr lang="ru-RU" sz="2600" b="1" dirty="0">
                <a:latin typeface="Times New Roman" pitchFamily="18" charset="0"/>
                <a:cs typeface="Times New Roman" pitchFamily="18" charset="0"/>
              </a:rPr>
              <a:t>территории предприятиями и домохозяйствами;</a:t>
            </a:r>
          </a:p>
          <a:p>
            <a:pPr marL="0" indent="0">
              <a:buNone/>
            </a:pPr>
            <a:r>
              <a:rPr lang="ru-RU" sz="2600" b="1" dirty="0" smtClean="0">
                <a:latin typeface="Times New Roman" pitchFamily="18" charset="0"/>
                <a:cs typeface="Times New Roman" pitchFamily="18" charset="0"/>
              </a:rPr>
              <a:t>     2.проблема </a:t>
            </a:r>
            <a:r>
              <a:rPr lang="ru-RU" sz="2600" b="1" dirty="0">
                <a:solidFill>
                  <a:srgbClr val="C00000"/>
                </a:solidFill>
                <a:latin typeface="Times New Roman" pitchFamily="18" charset="0"/>
                <a:cs typeface="Times New Roman" pitchFamily="18" charset="0"/>
              </a:rPr>
              <a:t>оптимального </a:t>
            </a:r>
            <a:r>
              <a:rPr lang="ru-RU" sz="2600" b="1" dirty="0">
                <a:latin typeface="Times New Roman" pitchFamily="18" charset="0"/>
                <a:cs typeface="Times New Roman" pitchFamily="18" charset="0"/>
              </a:rPr>
              <a:t>использования </a:t>
            </a:r>
            <a:r>
              <a:rPr lang="ru-RU" sz="2600" b="1" dirty="0" err="1">
                <a:solidFill>
                  <a:srgbClr val="C00000"/>
                </a:solidFill>
                <a:latin typeface="Times New Roman" pitchFamily="18" charset="0"/>
                <a:cs typeface="Times New Roman" pitchFamily="18" charset="0"/>
              </a:rPr>
              <a:t>отходоемкости</a:t>
            </a:r>
            <a:r>
              <a:rPr lang="ru-RU" sz="2600" b="1" dirty="0">
                <a:latin typeface="Times New Roman" pitchFamily="18" charset="0"/>
                <a:cs typeface="Times New Roman" pitchFamily="18" charset="0"/>
              </a:rPr>
              <a:t> (ассимиляционного потенциала) территории;</a:t>
            </a:r>
          </a:p>
          <a:p>
            <a:pPr marL="0" indent="0">
              <a:buNone/>
            </a:pPr>
            <a:r>
              <a:rPr lang="ru-RU" sz="2600" b="1" dirty="0" smtClean="0">
                <a:latin typeface="Times New Roman" pitchFamily="18" charset="0"/>
                <a:cs typeface="Times New Roman" pitchFamily="18" charset="0"/>
              </a:rPr>
              <a:t>    3.проблема </a:t>
            </a:r>
            <a:r>
              <a:rPr lang="ru-RU" sz="2600" b="1" dirty="0">
                <a:solidFill>
                  <a:srgbClr val="C00000"/>
                </a:solidFill>
                <a:latin typeface="Times New Roman" pitchFamily="18" charset="0"/>
                <a:cs typeface="Times New Roman" pitchFamily="18" charset="0"/>
              </a:rPr>
              <a:t>роста</a:t>
            </a:r>
            <a:r>
              <a:rPr lang="ru-RU" sz="2600" b="1" dirty="0">
                <a:latin typeface="Times New Roman" pitchFamily="18" charset="0"/>
                <a:cs typeface="Times New Roman" pitchFamily="18" charset="0"/>
              </a:rPr>
              <a:t> экологических издержек производства и </a:t>
            </a:r>
            <a:r>
              <a:rPr lang="ru-RU" sz="2600" b="1" dirty="0">
                <a:solidFill>
                  <a:srgbClr val="C00000"/>
                </a:solidFill>
                <a:latin typeface="Times New Roman" pitchFamily="18" charset="0"/>
                <a:cs typeface="Times New Roman" pitchFamily="18" charset="0"/>
              </a:rPr>
              <a:t>«</a:t>
            </a:r>
            <a:r>
              <a:rPr lang="ru-RU" sz="2600" b="1" dirty="0" smtClean="0">
                <a:solidFill>
                  <a:srgbClr val="C00000"/>
                </a:solidFill>
                <a:latin typeface="Times New Roman" pitchFamily="18" charset="0"/>
                <a:cs typeface="Times New Roman" pitchFamily="18" charset="0"/>
              </a:rPr>
              <a:t>экологической» </a:t>
            </a:r>
            <a:r>
              <a:rPr lang="ru-RU" sz="2600" b="1" dirty="0" err="1" smtClean="0">
                <a:solidFill>
                  <a:srgbClr val="C00000"/>
                </a:solidFill>
                <a:latin typeface="Times New Roman" pitchFamily="18" charset="0"/>
                <a:cs typeface="Times New Roman" pitchFamily="18" charset="0"/>
              </a:rPr>
              <a:t>конкурентноспособности</a:t>
            </a:r>
            <a:r>
              <a:rPr lang="ru-RU" sz="2600" b="1" dirty="0" smtClean="0">
                <a:solidFill>
                  <a:srgbClr val="C00000"/>
                </a:solidFill>
                <a:latin typeface="Times New Roman" pitchFamily="18" charset="0"/>
                <a:cs typeface="Times New Roman" pitchFamily="18" charset="0"/>
              </a:rPr>
              <a:t>   </a:t>
            </a:r>
            <a:r>
              <a:rPr lang="ru-RU" sz="2600" b="1" dirty="0" smtClean="0">
                <a:latin typeface="Times New Roman" pitchFamily="18" charset="0"/>
                <a:cs typeface="Times New Roman" pitchFamily="18" charset="0"/>
              </a:rPr>
              <a:t>товаров </a:t>
            </a:r>
            <a:r>
              <a:rPr lang="ru-RU" sz="2600" b="1" dirty="0">
                <a:latin typeface="Times New Roman" pitchFamily="18" charset="0"/>
                <a:cs typeface="Times New Roman" pitchFamily="18" charset="0"/>
              </a:rPr>
              <a:t>и услуг;</a:t>
            </a:r>
          </a:p>
          <a:p>
            <a:pPr marL="0" indent="0">
              <a:buNone/>
            </a:pPr>
            <a:r>
              <a:rPr lang="ru-RU" sz="2600" b="1" dirty="0" smtClean="0">
                <a:latin typeface="Times New Roman" pitchFamily="18" charset="0"/>
                <a:cs typeface="Times New Roman" pitchFamily="18" charset="0"/>
              </a:rPr>
              <a:t>    4.проблема </a:t>
            </a:r>
            <a:r>
              <a:rPr lang="ru-RU" sz="2600" b="1" dirty="0">
                <a:latin typeface="Times New Roman" pitchFamily="18" charset="0"/>
                <a:cs typeface="Times New Roman" pitchFamily="18" charset="0"/>
              </a:rPr>
              <a:t>развития и размещения производств с </a:t>
            </a:r>
            <a:r>
              <a:rPr lang="ru-RU" sz="2600" b="1" dirty="0">
                <a:solidFill>
                  <a:srgbClr val="C00000"/>
                </a:solidFill>
                <a:latin typeface="Times New Roman" pitchFamily="18" charset="0"/>
                <a:cs typeface="Times New Roman" pitchFamily="18" charset="0"/>
              </a:rPr>
              <a:t>учетом экологического фактора.</a:t>
            </a:r>
          </a:p>
          <a:p>
            <a:endParaRPr lang="ru-RU" dirty="0"/>
          </a:p>
        </p:txBody>
      </p:sp>
    </p:spTree>
    <p:extLst>
      <p:ext uri="{BB962C8B-B14F-4D97-AF65-F5344CB8AC3E}">
        <p14:creationId xmlns:p14="http://schemas.microsoft.com/office/powerpoint/2010/main" val="9851115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 </a:t>
            </a:r>
            <a:r>
              <a:rPr lang="ru-RU" b="1" dirty="0">
                <a:solidFill>
                  <a:schemeClr val="tx1"/>
                </a:solidFill>
                <a:latin typeface="Times New Roman" pitchFamily="18" charset="0"/>
                <a:cs typeface="Times New Roman" pitchFamily="18" charset="0"/>
              </a:rPr>
              <a:t>3. Природоохранная деятельность предприятия</a:t>
            </a:r>
          </a:p>
        </p:txBody>
      </p:sp>
      <p:sp>
        <p:nvSpPr>
          <p:cNvPr id="3" name="Объект 2"/>
          <p:cNvSpPr>
            <a:spLocks noGrp="1"/>
          </p:cNvSpPr>
          <p:nvPr>
            <p:ph sz="quarter" idx="1"/>
          </p:nvPr>
        </p:nvSpPr>
        <p:spPr/>
        <p:txBody>
          <a:bodyPr/>
          <a:lstStyle/>
          <a:p>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704974"/>
            <a:ext cx="6913761" cy="4100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6741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075240" cy="1143000"/>
          </a:xfrm>
        </p:spPr>
        <p:txBody>
          <a:bodyPr>
            <a:noAutofit/>
          </a:bodyPr>
          <a:lstStyle/>
          <a:p>
            <a:r>
              <a:rPr lang="ru-RU" sz="2600" b="1" dirty="0" smtClean="0">
                <a:solidFill>
                  <a:schemeClr val="tx1"/>
                </a:solidFill>
                <a:latin typeface="Times New Roman" pitchFamily="18" charset="0"/>
                <a:cs typeface="Times New Roman" pitchFamily="18" charset="0"/>
              </a:rPr>
              <a:t>1.Экономическая </a:t>
            </a:r>
            <a:r>
              <a:rPr lang="ru-RU" sz="2600" b="1" dirty="0">
                <a:solidFill>
                  <a:schemeClr val="tx1"/>
                </a:solidFill>
                <a:latin typeface="Times New Roman" pitchFamily="18" charset="0"/>
                <a:cs typeface="Times New Roman" pitchFamily="18" charset="0"/>
              </a:rPr>
              <a:t>оценка качества окружающей природной среды.</a:t>
            </a:r>
          </a:p>
        </p:txBody>
      </p:sp>
      <p:sp>
        <p:nvSpPr>
          <p:cNvPr id="3" name="Объект 2"/>
          <p:cNvSpPr>
            <a:spLocks noGrp="1"/>
          </p:cNvSpPr>
          <p:nvPr>
            <p:ph sz="quarter" idx="1"/>
          </p:nvPr>
        </p:nvSpPr>
        <p:spPr/>
        <p:txBody>
          <a:bodyPr/>
          <a:lstStyle/>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695450"/>
            <a:ext cx="8208912" cy="475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01249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251520" y="332656"/>
            <a:ext cx="8640960" cy="6525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99061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3.1. </a:t>
            </a:r>
            <a:r>
              <a:rPr lang="ru-RU" b="1" dirty="0">
                <a:solidFill>
                  <a:schemeClr val="tx1"/>
                </a:solidFill>
                <a:latin typeface="Times New Roman" pitchFamily="18" charset="0"/>
                <a:cs typeface="Times New Roman" pitchFamily="18" charset="0"/>
              </a:rPr>
              <a:t>Понятие </a:t>
            </a:r>
            <a:r>
              <a:rPr lang="ru-RU" b="1" dirty="0" smtClean="0">
                <a:solidFill>
                  <a:schemeClr val="tx1"/>
                </a:solidFill>
                <a:latin typeface="Times New Roman" pitchFamily="18" charset="0"/>
                <a:cs typeface="Times New Roman" pitchFamily="18" charset="0"/>
              </a:rPr>
              <a:t>«природоохранная </a:t>
            </a:r>
            <a:r>
              <a:rPr lang="ru-RU" b="1" dirty="0">
                <a:solidFill>
                  <a:schemeClr val="tx1"/>
                </a:solidFill>
                <a:latin typeface="Times New Roman" pitchFamily="18" charset="0"/>
                <a:cs typeface="Times New Roman" pitchFamily="18" charset="0"/>
              </a:rPr>
              <a:t>деятельность предприятия (ПОД</a:t>
            </a:r>
            <a:r>
              <a:rPr lang="ru-RU" b="1" dirty="0" smtClean="0">
                <a:solidFill>
                  <a:schemeClr val="tx1"/>
                </a:solidFill>
                <a:latin typeface="Times New Roman" pitchFamily="18" charset="0"/>
                <a:cs typeface="Times New Roman" pitchFamily="18" charset="0"/>
              </a:rPr>
              <a:t>)» </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7931224" cy="4873752"/>
          </a:xfrm>
        </p:spPr>
        <p:txBody>
          <a:bodyPr>
            <a:normAutofit/>
          </a:bodyPr>
          <a:lstStyle/>
          <a:p>
            <a:pPr marL="0" indent="0">
              <a:buNone/>
            </a:pPr>
            <a:r>
              <a:rPr lang="ru-RU" dirty="0"/>
              <a:t>  </a:t>
            </a:r>
            <a:r>
              <a:rPr lang="ru-RU" b="1" dirty="0" smtClean="0">
                <a:latin typeface="Times New Roman" pitchFamily="18" charset="0"/>
                <a:cs typeface="Times New Roman" pitchFamily="18" charset="0"/>
              </a:rPr>
              <a:t>комплекс </a:t>
            </a:r>
            <a:r>
              <a:rPr lang="ru-RU" b="1" dirty="0">
                <a:latin typeface="Times New Roman" pitchFamily="18" charset="0"/>
                <a:cs typeface="Times New Roman" pitchFamily="18" charset="0"/>
              </a:rPr>
              <a:t>мероприятий, направленных </a:t>
            </a:r>
            <a:r>
              <a:rPr lang="ru-RU" b="1" i="1" dirty="0">
                <a:latin typeface="Times New Roman" pitchFamily="18" charset="0"/>
                <a:cs typeface="Times New Roman" pitchFamily="18" charset="0"/>
              </a:rPr>
              <a:t>на </a:t>
            </a:r>
            <a:r>
              <a:rPr lang="ru-RU" b="1" i="1" dirty="0" smtClean="0">
                <a:solidFill>
                  <a:srgbClr val="C00000"/>
                </a:solidFill>
                <a:latin typeface="Times New Roman" pitchFamily="18" charset="0"/>
                <a:cs typeface="Times New Roman" pitchFamily="18" charset="0"/>
              </a:rPr>
              <a:t>предотвращение</a:t>
            </a:r>
            <a:r>
              <a:rPr lang="ru-RU" b="1" i="1" dirty="0">
                <a:solidFill>
                  <a:srgbClr val="C00000"/>
                </a:solidFill>
                <a:latin typeface="Times New Roman" pitchFamily="18" charset="0"/>
                <a:cs typeface="Times New Roman" pitchFamily="18" charset="0"/>
              </a:rPr>
              <a:t>, снижение и ликвидацию</a:t>
            </a:r>
            <a:r>
              <a:rPr lang="ru-RU" b="1" dirty="0">
                <a:solidFill>
                  <a:srgbClr val="C00000"/>
                </a:solidFill>
                <a:latin typeface="Times New Roman" pitchFamily="18" charset="0"/>
                <a:cs typeface="Times New Roman" pitchFamily="18" charset="0"/>
              </a:rPr>
              <a:t> </a:t>
            </a:r>
            <a:r>
              <a:rPr lang="ru-RU" b="1" dirty="0">
                <a:latin typeface="Times New Roman" pitchFamily="18" charset="0"/>
                <a:cs typeface="Times New Roman" pitchFamily="18" charset="0"/>
              </a:rPr>
              <a:t>последствий </a:t>
            </a:r>
            <a:r>
              <a:rPr lang="ru-RU" b="1" dirty="0">
                <a:solidFill>
                  <a:srgbClr val="0070C0"/>
                </a:solidFill>
                <a:latin typeface="Times New Roman" pitchFamily="18" charset="0"/>
                <a:cs typeface="Times New Roman" pitchFamily="18" charset="0"/>
              </a:rPr>
              <a:t>вредного </a:t>
            </a:r>
            <a:r>
              <a:rPr lang="ru-RU" b="1" dirty="0" smtClean="0">
                <a:solidFill>
                  <a:srgbClr val="0070C0"/>
                </a:solidFill>
                <a:latin typeface="Times New Roman" pitchFamily="18" charset="0"/>
                <a:cs typeface="Times New Roman" pitchFamily="18" charset="0"/>
              </a:rPr>
              <a:t>воздействия </a:t>
            </a:r>
            <a:r>
              <a:rPr lang="ru-RU" b="1" dirty="0">
                <a:latin typeface="Times New Roman" pitchFamily="18" charset="0"/>
                <a:cs typeface="Times New Roman" pitchFamily="18" charset="0"/>
              </a:rPr>
              <a:t>производственной деятельности предприятия на окружающую среду. </a:t>
            </a:r>
            <a:endParaRPr lang="ru-RU" b="1" dirty="0" smtClean="0">
              <a:latin typeface="Times New Roman" pitchFamily="18" charset="0"/>
              <a:cs typeface="Times New Roman" pitchFamily="18" charset="0"/>
            </a:endParaRPr>
          </a:p>
          <a:p>
            <a:pPr marL="0" indent="0">
              <a:buNone/>
            </a:pPr>
            <a:r>
              <a:rPr lang="ru-RU" b="1" i="1" dirty="0">
                <a:solidFill>
                  <a:srgbClr val="C00000"/>
                </a:solidFill>
                <a:latin typeface="Times New Roman" pitchFamily="18" charset="0"/>
                <a:cs typeface="Times New Roman" pitchFamily="18" charset="0"/>
              </a:rPr>
              <a:t> </a:t>
            </a:r>
            <a:r>
              <a:rPr lang="ru-RU" b="1" i="1" dirty="0" smtClean="0">
                <a:solidFill>
                  <a:srgbClr val="C00000"/>
                </a:solidFill>
                <a:latin typeface="Times New Roman" pitchFamily="18" charset="0"/>
                <a:cs typeface="Times New Roman" pitchFamily="18" charset="0"/>
              </a:rPr>
              <a:t>  Вредные воздействие </a:t>
            </a:r>
            <a:r>
              <a:rPr lang="ru-RU" b="1" dirty="0" smtClean="0">
                <a:latin typeface="Times New Roman" pitchFamily="18" charset="0"/>
                <a:cs typeface="Times New Roman" pitchFamily="18" charset="0"/>
              </a:rPr>
              <a:t>- загрязнение окружающей </a:t>
            </a:r>
            <a:r>
              <a:rPr lang="ru-RU" b="1" dirty="0">
                <a:latin typeface="Times New Roman" pitchFamily="18" charset="0"/>
                <a:cs typeface="Times New Roman" pitchFamily="18" charset="0"/>
              </a:rPr>
              <a:t>среды твердыми, жидкими, газообразными отходами (</a:t>
            </a:r>
            <a:r>
              <a:rPr lang="ru-RU" b="1" dirty="0" smtClean="0">
                <a:latin typeface="Times New Roman" pitchFamily="18" charset="0"/>
                <a:cs typeface="Times New Roman" pitchFamily="18" charset="0"/>
              </a:rPr>
              <a:t>веществами</a:t>
            </a:r>
            <a:r>
              <a:rPr lang="ru-RU" b="1" dirty="0">
                <a:latin typeface="Times New Roman" pitchFamily="18" charset="0"/>
                <a:cs typeface="Times New Roman" pitchFamily="18" charset="0"/>
              </a:rPr>
              <a:t>), радиоактивным излучением в </a:t>
            </a:r>
            <a:r>
              <a:rPr lang="ru-RU" b="1" dirty="0">
                <a:solidFill>
                  <a:srgbClr val="0070C0"/>
                </a:solidFill>
                <a:latin typeface="Times New Roman" pitchFamily="18" charset="0"/>
                <a:cs typeface="Times New Roman" pitchFamily="18" charset="0"/>
              </a:rPr>
              <a:t>количествах</a:t>
            </a:r>
            <a:r>
              <a:rPr lang="ru-RU" b="1" dirty="0">
                <a:latin typeface="Times New Roman" pitchFamily="18" charset="0"/>
                <a:cs typeface="Times New Roman" pitchFamily="18" charset="0"/>
              </a:rPr>
              <a:t>, вызывающих </a:t>
            </a:r>
            <a:r>
              <a:rPr lang="ru-RU" b="1" dirty="0">
                <a:solidFill>
                  <a:srgbClr val="0070C0"/>
                </a:solidFill>
                <a:latin typeface="Times New Roman" pitchFamily="18" charset="0"/>
                <a:cs typeface="Times New Roman" pitchFamily="18" charset="0"/>
              </a:rPr>
              <a:t>изменение свойств </a:t>
            </a:r>
            <a:r>
              <a:rPr lang="ru-RU" b="1" dirty="0">
                <a:latin typeface="Times New Roman" pitchFamily="18" charset="0"/>
                <a:cs typeface="Times New Roman" pitchFamily="18" charset="0"/>
              </a:rPr>
              <a:t>окружающей среды, деградацию естественных экологических систем либо отдельных ее компонентов и истощение природных ресурсов.</a:t>
            </a:r>
          </a:p>
        </p:txBody>
      </p:sp>
    </p:spTree>
    <p:extLst>
      <p:ext uri="{BB962C8B-B14F-4D97-AF65-F5344CB8AC3E}">
        <p14:creationId xmlns:p14="http://schemas.microsoft.com/office/powerpoint/2010/main" val="10340247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solidFill>
                  <a:schemeClr val="tx1"/>
                </a:solidFill>
                <a:latin typeface="Times New Roman" pitchFamily="18" charset="0"/>
                <a:cs typeface="Times New Roman" pitchFamily="18" charset="0"/>
              </a:rPr>
              <a:t>3.2.основные виды </a:t>
            </a:r>
            <a:r>
              <a:rPr lang="ru-RU" b="1" dirty="0">
                <a:solidFill>
                  <a:schemeClr val="tx1"/>
                </a:solidFill>
                <a:latin typeface="Times New Roman" pitchFamily="18" charset="0"/>
                <a:cs typeface="Times New Roman" pitchFamily="18" charset="0"/>
              </a:rPr>
              <a:t>природоохранной деятельности на предприятии </a:t>
            </a:r>
          </a:p>
        </p:txBody>
      </p:sp>
      <p:sp>
        <p:nvSpPr>
          <p:cNvPr id="3" name="Объект 2"/>
          <p:cNvSpPr>
            <a:spLocks noGrp="1"/>
          </p:cNvSpPr>
          <p:nvPr>
            <p:ph sz="quarter" idx="1"/>
          </p:nvPr>
        </p:nvSpPr>
        <p:spPr>
          <a:xfrm>
            <a:off x="457200" y="1484784"/>
            <a:ext cx="8075240" cy="4989168"/>
          </a:xfrm>
        </p:spPr>
        <p:txBody>
          <a:bodyPr>
            <a:normAutofit fontScale="92500" lnSpcReduction="20000"/>
          </a:bodyPr>
          <a:lstStyle/>
          <a:p>
            <a:pPr marL="0" indent="0">
              <a:buNone/>
            </a:pPr>
            <a:r>
              <a:rPr lang="ru-RU" dirty="0"/>
              <a:t> </a:t>
            </a:r>
            <a:r>
              <a:rPr lang="ru-RU" dirty="0" smtClean="0"/>
              <a:t> </a:t>
            </a:r>
            <a:r>
              <a:rPr lang="ru-RU" b="1" dirty="0" smtClean="0">
                <a:latin typeface="Times New Roman" pitchFamily="18" charset="0"/>
                <a:cs typeface="Times New Roman" pitchFamily="18" charset="0"/>
              </a:rPr>
              <a:t>1.разработка технологических процессов в </a:t>
            </a:r>
            <a:r>
              <a:rPr lang="ru-RU" b="1" dirty="0">
                <a:latin typeface="Times New Roman" pitchFamily="18" charset="0"/>
                <a:cs typeface="Times New Roman" pitchFamily="18" charset="0"/>
              </a:rPr>
              <a:t>целях экономии энергетических и </a:t>
            </a:r>
            <a:r>
              <a:rPr lang="ru-RU" b="1" dirty="0" smtClean="0">
                <a:latin typeface="Times New Roman" pitchFamily="18" charset="0"/>
                <a:cs typeface="Times New Roman" pitchFamily="18" charset="0"/>
              </a:rPr>
              <a:t>природных </a:t>
            </a:r>
            <a:r>
              <a:rPr lang="ru-RU" b="1" dirty="0">
                <a:latin typeface="Times New Roman" pitchFamily="18" charset="0"/>
                <a:cs typeface="Times New Roman" pitchFamily="18" charset="0"/>
              </a:rPr>
              <a:t>ресурсов и сокращение негативного воздействия на </a:t>
            </a:r>
            <a:r>
              <a:rPr lang="ru-RU" b="1" dirty="0" smtClean="0">
                <a:latin typeface="Times New Roman" pitchFamily="18" charset="0"/>
                <a:cs typeface="Times New Roman" pitchFamily="18" charset="0"/>
              </a:rPr>
              <a:t>ОС</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за счет:</a:t>
            </a:r>
          </a:p>
          <a:p>
            <a:pPr marL="0" indent="0">
              <a:buNone/>
            </a:pPr>
            <a:r>
              <a:rPr lang="ru-RU" b="1" dirty="0" smtClean="0">
                <a:latin typeface="Times New Roman" pitchFamily="18" charset="0"/>
                <a:cs typeface="Times New Roman" pitchFamily="18" charset="0"/>
              </a:rPr>
              <a:t>    • </a:t>
            </a:r>
            <a:r>
              <a:rPr lang="ru-RU" b="1" dirty="0">
                <a:latin typeface="Times New Roman" pitchFamily="18" charset="0"/>
                <a:cs typeface="Times New Roman" pitchFamily="18" charset="0"/>
              </a:rPr>
              <a:t>более полного использования исходного сырья и материалов;</a:t>
            </a:r>
          </a:p>
          <a:p>
            <a:pPr marL="0" indent="0">
              <a:buNone/>
            </a:pPr>
            <a:r>
              <a:rPr lang="ru-RU" b="1" dirty="0" smtClean="0">
                <a:latin typeface="Times New Roman" pitchFamily="18" charset="0"/>
                <a:cs typeface="Times New Roman" pitchFamily="18" charset="0"/>
              </a:rPr>
              <a:t>    • </a:t>
            </a:r>
            <a:r>
              <a:rPr lang="ru-RU" b="1" dirty="0">
                <a:latin typeface="Times New Roman" pitchFamily="18" charset="0"/>
                <a:cs typeface="Times New Roman" pitchFamily="18" charset="0"/>
              </a:rPr>
              <a:t>разработки </a:t>
            </a:r>
            <a:r>
              <a:rPr lang="ru-RU" b="1" dirty="0" smtClean="0">
                <a:latin typeface="Times New Roman" pitchFamily="18" charset="0"/>
                <a:cs typeface="Times New Roman" pitchFamily="18" charset="0"/>
              </a:rPr>
              <a:t>новых товаров , </a:t>
            </a:r>
            <a:r>
              <a:rPr lang="ru-RU" b="1" dirty="0">
                <a:latin typeface="Times New Roman" pitchFamily="18" charset="0"/>
                <a:cs typeface="Times New Roman" pitchFamily="18" charset="0"/>
              </a:rPr>
              <a:t>производство и </a:t>
            </a:r>
            <a:r>
              <a:rPr lang="ru-RU" b="1" dirty="0" smtClean="0">
                <a:latin typeface="Times New Roman" pitchFamily="18" charset="0"/>
                <a:cs typeface="Times New Roman" pitchFamily="18" charset="0"/>
              </a:rPr>
              <a:t>потребление </a:t>
            </a:r>
            <a:r>
              <a:rPr lang="ru-RU" b="1" dirty="0">
                <a:latin typeface="Times New Roman" pitchFamily="18" charset="0"/>
                <a:cs typeface="Times New Roman" pitchFamily="18" charset="0"/>
              </a:rPr>
              <a:t>которых связано с меньшим загрязнением </a:t>
            </a:r>
            <a:r>
              <a:rPr lang="ru-RU" b="1" dirty="0" smtClean="0">
                <a:latin typeface="Times New Roman" pitchFamily="18" charset="0"/>
                <a:cs typeface="Times New Roman" pitchFamily="18" charset="0"/>
              </a:rPr>
              <a:t>ОС </a:t>
            </a:r>
            <a:r>
              <a:rPr lang="ru-RU" b="1" dirty="0">
                <a:latin typeface="Times New Roman" pitchFamily="18" charset="0"/>
                <a:cs typeface="Times New Roman" pitchFamily="18" charset="0"/>
              </a:rPr>
              <a:t>и потреблением ее ресурсов;</a:t>
            </a:r>
          </a:p>
          <a:p>
            <a:pPr marL="0" indent="0">
              <a:buNone/>
            </a:pPr>
            <a:r>
              <a:rPr lang="ru-RU" b="1" dirty="0" smtClean="0">
                <a:latin typeface="Times New Roman" pitchFamily="18" charset="0"/>
                <a:cs typeface="Times New Roman" pitchFamily="18" charset="0"/>
              </a:rPr>
              <a:t>   2.создание </a:t>
            </a:r>
            <a:r>
              <a:rPr lang="ru-RU" b="1" dirty="0">
                <a:latin typeface="Times New Roman" pitchFamily="18" charset="0"/>
                <a:cs typeface="Times New Roman" pitchFamily="18" charset="0"/>
              </a:rPr>
              <a:t>и эксплуатация очистных сооружений, </a:t>
            </a:r>
            <a:r>
              <a:rPr lang="ru-RU" b="1" dirty="0" smtClean="0">
                <a:latin typeface="Times New Roman" pitchFamily="18" charset="0"/>
                <a:cs typeface="Times New Roman" pitchFamily="18" charset="0"/>
              </a:rPr>
              <a:t>утилизационных </a:t>
            </a:r>
            <a:r>
              <a:rPr lang="ru-RU" b="1" dirty="0">
                <a:latin typeface="Times New Roman" pitchFamily="18" charset="0"/>
                <a:cs typeface="Times New Roman" pitchFamily="18" charset="0"/>
              </a:rPr>
              <a:t>установок; </a:t>
            </a:r>
            <a:endParaRPr lang="ru-RU" b="1" dirty="0" smtClean="0">
              <a:latin typeface="Times New Roman" pitchFamily="18" charset="0"/>
              <a:cs typeface="Times New Roman" pitchFamily="18" charset="0"/>
            </a:endParaRPr>
          </a:p>
          <a:p>
            <a:pPr marL="0" indent="0">
              <a:buNone/>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3.контроль </a:t>
            </a:r>
            <a:r>
              <a:rPr lang="ru-RU" b="1" dirty="0">
                <a:latin typeface="Times New Roman" pitchFamily="18" charset="0"/>
                <a:cs typeface="Times New Roman" pitchFamily="18" charset="0"/>
              </a:rPr>
              <a:t>за работой природоохранных объектов;</a:t>
            </a:r>
          </a:p>
          <a:p>
            <a:pPr marL="0" indent="0">
              <a:buNone/>
            </a:pPr>
            <a:r>
              <a:rPr lang="ru-RU" b="1" dirty="0" smtClean="0">
                <a:latin typeface="Times New Roman" pitchFamily="18" charset="0"/>
                <a:cs typeface="Times New Roman" pitchFamily="18" charset="0"/>
              </a:rPr>
              <a:t>     4.обработка </a:t>
            </a:r>
            <a:r>
              <a:rPr lang="ru-RU" b="1" dirty="0">
                <a:latin typeface="Times New Roman" pitchFamily="18" charset="0"/>
                <a:cs typeface="Times New Roman" pitchFamily="18" charset="0"/>
              </a:rPr>
              <a:t>и удаление твердых производственных </a:t>
            </a:r>
            <a:r>
              <a:rPr lang="ru-RU" b="1" dirty="0" smtClean="0">
                <a:latin typeface="Times New Roman" pitchFamily="18" charset="0"/>
                <a:cs typeface="Times New Roman" pitchFamily="18" charset="0"/>
              </a:rPr>
              <a:t>отходов не </a:t>
            </a:r>
            <a:r>
              <a:rPr lang="ru-RU" b="1" dirty="0">
                <a:latin typeface="Times New Roman" pitchFamily="18" charset="0"/>
                <a:cs typeface="Times New Roman" pitchFamily="18" charset="0"/>
              </a:rPr>
              <a:t>утилизируемых на данном предприятии;</a:t>
            </a:r>
          </a:p>
          <a:p>
            <a:pPr marL="0" indent="0">
              <a:buNone/>
            </a:pPr>
            <a:r>
              <a:rPr lang="ru-RU" b="1" dirty="0" smtClean="0">
                <a:latin typeface="Times New Roman" pitchFamily="18" charset="0"/>
                <a:cs typeface="Times New Roman" pitchFamily="18" charset="0"/>
              </a:rPr>
              <a:t>    5.содержание </a:t>
            </a:r>
            <a:r>
              <a:rPr lang="ru-RU" b="1" dirty="0">
                <a:latin typeface="Times New Roman" pitchFamily="18" charset="0"/>
                <a:cs typeface="Times New Roman" pitchFamily="18" charset="0"/>
              </a:rPr>
              <a:t>зеленых насаждений на территории предприятия.</a:t>
            </a:r>
          </a:p>
          <a:p>
            <a:endParaRPr lang="ru-RU" dirty="0" smtClean="0"/>
          </a:p>
          <a:p>
            <a:endParaRPr lang="ru-RU" dirty="0"/>
          </a:p>
          <a:p>
            <a:endParaRPr lang="ru-RU" dirty="0"/>
          </a:p>
        </p:txBody>
      </p:sp>
    </p:spTree>
    <p:extLst>
      <p:ext uri="{BB962C8B-B14F-4D97-AF65-F5344CB8AC3E}">
        <p14:creationId xmlns:p14="http://schemas.microsoft.com/office/powerpoint/2010/main" val="23041169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3.3. Структура </a:t>
            </a:r>
            <a:r>
              <a:rPr lang="ru-RU" b="1" dirty="0" smtClean="0">
                <a:solidFill>
                  <a:schemeClr val="tx1"/>
                </a:solidFill>
                <a:latin typeface="Times New Roman" pitchFamily="18" charset="0"/>
                <a:cs typeface="Times New Roman" pitchFamily="18" charset="0"/>
              </a:rPr>
              <a:t>затрат на природоохранные мероприятия</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7859216" cy="4873752"/>
          </a:xfrm>
        </p:spPr>
        <p:txBody>
          <a:bodyPr>
            <a:normAutofit/>
          </a:bodyPr>
          <a:lstStyle/>
          <a:p>
            <a:pPr marL="0" indent="0">
              <a:buNone/>
            </a:pPr>
            <a:r>
              <a:rPr lang="ru-RU" dirty="0"/>
              <a:t> </a:t>
            </a:r>
            <a:r>
              <a:rPr lang="ru-RU" dirty="0" smtClean="0"/>
              <a:t>   </a:t>
            </a:r>
            <a:r>
              <a:rPr lang="ru-RU" b="1" dirty="0" smtClean="0">
                <a:solidFill>
                  <a:srgbClr val="FF0000"/>
                </a:solidFill>
                <a:latin typeface="Times New Roman" pitchFamily="18" charset="0"/>
                <a:cs typeface="Times New Roman" pitchFamily="18" charset="0"/>
              </a:rPr>
              <a:t>а)затраты </a:t>
            </a:r>
            <a:r>
              <a:rPr lang="ru-RU" b="1" dirty="0">
                <a:solidFill>
                  <a:srgbClr val="FF0000"/>
                </a:solidFill>
                <a:latin typeface="Times New Roman" pitchFamily="18" charset="0"/>
                <a:cs typeface="Times New Roman" pitchFamily="18" charset="0"/>
              </a:rPr>
              <a:t>на мероприятия, снижающие выбросы вредных веществ в окружающую природную среду</a:t>
            </a:r>
            <a:r>
              <a:rPr lang="ru-RU" b="1" dirty="0">
                <a:latin typeface="Times New Roman" pitchFamily="18" charset="0"/>
                <a:cs typeface="Times New Roman" pitchFamily="18" charset="0"/>
              </a:rPr>
              <a:t>, т. е. на строительство очистных сооружений, изменение состава используемых ресурсов, совершенствование природоохранных технологий и т. п.;</a:t>
            </a:r>
          </a:p>
          <a:p>
            <a:pPr marL="0" indent="0">
              <a:buNone/>
            </a:pPr>
            <a:r>
              <a:rPr lang="ru-RU" b="1" dirty="0">
                <a:solidFill>
                  <a:srgbClr val="FF0000"/>
                </a:solidFill>
                <a:latin typeface="Times New Roman" pitchFamily="18" charset="0"/>
                <a:cs typeface="Times New Roman" pitchFamily="18" charset="0"/>
              </a:rPr>
              <a:t> </a:t>
            </a:r>
            <a:r>
              <a:rPr lang="ru-RU" b="1" dirty="0" smtClean="0">
                <a:solidFill>
                  <a:srgbClr val="FF0000"/>
                </a:solidFill>
                <a:latin typeface="Times New Roman" pitchFamily="18" charset="0"/>
                <a:cs typeface="Times New Roman" pitchFamily="18" charset="0"/>
              </a:rPr>
              <a:t>   б)затраты</a:t>
            </a:r>
            <a:r>
              <a:rPr lang="ru-RU" b="1" dirty="0">
                <a:solidFill>
                  <a:srgbClr val="FF0000"/>
                </a:solidFill>
                <a:latin typeface="Times New Roman" pitchFamily="18" charset="0"/>
                <a:cs typeface="Times New Roman" pitchFamily="18" charset="0"/>
              </a:rPr>
              <a:t>, не снижающие выброс загрязняющих веществ в окружающую среду, </a:t>
            </a:r>
            <a:r>
              <a:rPr lang="ru-RU" b="1" dirty="0">
                <a:latin typeface="Times New Roman" pitchFamily="18" charset="0"/>
                <a:cs typeface="Times New Roman" pitchFamily="18" charset="0"/>
              </a:rPr>
              <a:t>но влияющие на степень концентрации и распространение их в окружающей природной среде (</a:t>
            </a:r>
            <a:r>
              <a:rPr lang="ru-RU" b="1" i="1" dirty="0">
                <a:latin typeface="Times New Roman" pitchFamily="18" charset="0"/>
                <a:cs typeface="Times New Roman" pitchFamily="18" charset="0"/>
              </a:rPr>
              <a:t>разбавление, нейтрализация, установление санитарных защитных зон вокруг предприятия и т. п.).</a:t>
            </a:r>
          </a:p>
          <a:p>
            <a:endParaRPr lang="ru-RU" i="1" dirty="0"/>
          </a:p>
        </p:txBody>
      </p:sp>
    </p:spTree>
    <p:extLst>
      <p:ext uri="{BB962C8B-B14F-4D97-AF65-F5344CB8AC3E}">
        <p14:creationId xmlns:p14="http://schemas.microsoft.com/office/powerpoint/2010/main" val="24405385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3.4. </a:t>
            </a:r>
            <a:r>
              <a:rPr lang="ru-RU" b="1" dirty="0" smtClean="0">
                <a:solidFill>
                  <a:schemeClr val="tx1"/>
                </a:solidFill>
                <a:latin typeface="Times New Roman" pitchFamily="18" charset="0"/>
                <a:cs typeface="Times New Roman" pitchFamily="18" charset="0"/>
              </a:rPr>
              <a:t>Технологии очистки </a:t>
            </a:r>
            <a:r>
              <a:rPr lang="ru-RU" b="1" dirty="0">
                <a:solidFill>
                  <a:schemeClr val="tx1"/>
                </a:solidFill>
                <a:latin typeface="Times New Roman" pitchFamily="18" charset="0"/>
                <a:cs typeface="Times New Roman" pitchFamily="18" charset="0"/>
              </a:rPr>
              <a:t>вредных выбросов и/или сбросов предприятия. </a:t>
            </a:r>
          </a:p>
        </p:txBody>
      </p:sp>
      <p:sp>
        <p:nvSpPr>
          <p:cNvPr id="3" name="Объект 2"/>
          <p:cNvSpPr>
            <a:spLocks noGrp="1"/>
          </p:cNvSpPr>
          <p:nvPr>
            <p:ph sz="quarter" idx="1"/>
          </p:nvPr>
        </p:nvSpPr>
        <p:spPr>
          <a:xfrm>
            <a:off x="457200" y="1600200"/>
            <a:ext cx="7931224" cy="4873752"/>
          </a:xfrm>
        </p:spPr>
        <p:txBody>
          <a:bodyPr>
            <a:normAutofit/>
          </a:bodyPr>
          <a:lstStyle/>
          <a:p>
            <a:pPr marL="0" indent="0">
              <a:buNone/>
            </a:pPr>
            <a:r>
              <a:rPr lang="ru-RU" dirty="0"/>
              <a:t>     </a:t>
            </a:r>
            <a:r>
              <a:rPr lang="ru-RU" b="1" dirty="0">
                <a:latin typeface="Times New Roman" pitchFamily="18" charset="0"/>
                <a:cs typeface="Times New Roman" pitchFamily="18" charset="0"/>
              </a:rPr>
              <a:t>Технологии, с помощью которых осуществляется очистка загрязняющих веществ в выбросах и сбросах предприятий, называются технологиями </a:t>
            </a:r>
            <a:r>
              <a:rPr lang="ru-RU" b="1" i="1" dirty="0">
                <a:solidFill>
                  <a:srgbClr val="0070C0"/>
                </a:solidFill>
                <a:latin typeface="Times New Roman" pitchFamily="18" charset="0"/>
                <a:cs typeface="Times New Roman" pitchFamily="18" charset="0"/>
              </a:rPr>
              <a:t>«конца трубы».</a:t>
            </a:r>
          </a:p>
          <a:p>
            <a:pPr marL="0" indent="0">
              <a:buNone/>
            </a:pPr>
            <a:r>
              <a:rPr lang="ru-RU" b="1" i="1" dirty="0" smtClean="0">
                <a:solidFill>
                  <a:srgbClr val="C00000"/>
                </a:solidFill>
                <a:latin typeface="Times New Roman" pitchFamily="18" charset="0"/>
                <a:cs typeface="Times New Roman" pitchFamily="18" charset="0"/>
              </a:rPr>
              <a:t>    Реализация технологий </a:t>
            </a:r>
            <a:r>
              <a:rPr lang="ru-RU" b="1" dirty="0" smtClean="0">
                <a:latin typeface="Times New Roman" pitchFamily="18" charset="0"/>
                <a:cs typeface="Times New Roman" pitchFamily="18" charset="0"/>
              </a:rPr>
              <a:t>-</a:t>
            </a:r>
            <a:r>
              <a:rPr lang="ru-RU" b="1" dirty="0">
                <a:latin typeface="Times New Roman" pitchFamily="18" charset="0"/>
                <a:cs typeface="Times New Roman" pitchFamily="18" charset="0"/>
              </a:rPr>
              <a:t>о</a:t>
            </a:r>
            <a:r>
              <a:rPr lang="ru-RU" b="1" dirty="0" smtClean="0">
                <a:latin typeface="Times New Roman" pitchFamily="18" charset="0"/>
                <a:cs typeface="Times New Roman" pitchFamily="18" charset="0"/>
              </a:rPr>
              <a:t>безвреживание</a:t>
            </a:r>
            <a:r>
              <a:rPr lang="ru-RU" b="1" dirty="0">
                <a:latin typeface="Times New Roman" pitchFamily="18" charset="0"/>
                <a:cs typeface="Times New Roman" pitchFamily="18" charset="0"/>
              </a:rPr>
              <a:t>, ликвидация или утилизация вредных отходов путем создания и внедрения разного рода природоохранных </a:t>
            </a:r>
            <a:r>
              <a:rPr lang="ru-RU" b="1" dirty="0" smtClean="0">
                <a:latin typeface="Times New Roman" pitchFamily="18" charset="0"/>
                <a:cs typeface="Times New Roman" pitchFamily="18" charset="0"/>
              </a:rPr>
              <a:t>объектов</a:t>
            </a:r>
            <a:r>
              <a:rPr lang="ru-RU" b="1" dirty="0">
                <a:latin typeface="Times New Roman" pitchFamily="18" charset="0"/>
                <a:cs typeface="Times New Roman" pitchFamily="18" charset="0"/>
              </a:rPr>
              <a:t>, сооружений по очистке промышленных сточных вод, газо- и пылеулавливающего оборудования, утилизационных установок, </a:t>
            </a:r>
            <a:r>
              <a:rPr lang="ru-RU" b="1" dirty="0" smtClean="0">
                <a:latin typeface="Times New Roman" pitchFamily="18" charset="0"/>
                <a:cs typeface="Times New Roman" pitchFamily="18" charset="0"/>
              </a:rPr>
              <a:t>мусороперерабатывающих </a:t>
            </a:r>
            <a:r>
              <a:rPr lang="ru-RU" b="1" dirty="0">
                <a:latin typeface="Times New Roman" pitchFamily="18" charset="0"/>
                <a:cs typeface="Times New Roman" pitchFamily="18" charset="0"/>
              </a:rPr>
              <a:t>заводов. </a:t>
            </a:r>
            <a:endParaRPr lang="ru-RU"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1575129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570186"/>
          </a:xfrm>
        </p:spPr>
        <p:txBody>
          <a:bodyPr>
            <a:noAutofit/>
          </a:bodyPr>
          <a:lstStyle/>
          <a:p>
            <a:r>
              <a:rPr lang="ru-RU" sz="2600" b="1" dirty="0" smtClean="0">
                <a:solidFill>
                  <a:schemeClr val="tx1"/>
                </a:solidFill>
                <a:latin typeface="Times New Roman" pitchFamily="18" charset="0"/>
                <a:cs typeface="Times New Roman" pitchFamily="18" charset="0"/>
              </a:rPr>
              <a:t>3.5.Схема </a:t>
            </a:r>
            <a:r>
              <a:rPr lang="ru-RU" sz="2600" b="1" dirty="0" smtClean="0">
                <a:solidFill>
                  <a:schemeClr val="tx1"/>
                </a:solidFill>
                <a:latin typeface="Times New Roman" pitchFamily="18" charset="0"/>
                <a:cs typeface="Times New Roman" pitchFamily="18" charset="0"/>
              </a:rPr>
              <a:t>реализации технологии </a:t>
            </a:r>
            <a:r>
              <a:rPr lang="ru-RU" sz="2600" b="1" dirty="0">
                <a:solidFill>
                  <a:schemeClr val="tx1"/>
                </a:solidFill>
                <a:latin typeface="Times New Roman" pitchFamily="18" charset="0"/>
                <a:cs typeface="Times New Roman" pitchFamily="18" charset="0"/>
              </a:rPr>
              <a:t>очистки выбросов загрязняющих веществ в атмосферу</a:t>
            </a:r>
          </a:p>
        </p:txBody>
      </p:sp>
      <p:pic>
        <p:nvPicPr>
          <p:cNvPr id="8194"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683568" y="1916832"/>
            <a:ext cx="7560839"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05547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3.6. </a:t>
            </a:r>
            <a:r>
              <a:rPr lang="ru-RU" b="1" dirty="0" smtClean="0">
                <a:solidFill>
                  <a:schemeClr val="tx1"/>
                </a:solidFill>
                <a:latin typeface="Times New Roman" pitchFamily="18" charset="0"/>
                <a:cs typeface="Times New Roman" pitchFamily="18" charset="0"/>
              </a:rPr>
              <a:t>Малоотходные технологии</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7931224" cy="4873752"/>
          </a:xfrm>
        </p:spPr>
        <p:txBody>
          <a:bodyPr>
            <a:normAutofit/>
          </a:bodyPr>
          <a:lstStyle/>
          <a:p>
            <a:pPr marL="0" indent="0">
              <a:buNone/>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Технологии предусматривают </a:t>
            </a:r>
            <a:r>
              <a:rPr lang="ru-RU" b="1" dirty="0">
                <a:latin typeface="Times New Roman" pitchFamily="18" charset="0"/>
                <a:cs typeface="Times New Roman" pitchFamily="18" charset="0"/>
              </a:rPr>
              <a:t>устранение самих причин загрязнения путем разработки </a:t>
            </a:r>
            <a:r>
              <a:rPr lang="ru-RU" b="1" dirty="0" smtClean="0">
                <a:latin typeface="Times New Roman" pitchFamily="18" charset="0"/>
                <a:cs typeface="Times New Roman" pitchFamily="18" charset="0"/>
              </a:rPr>
              <a:t>ресурсосберегающих </a:t>
            </a:r>
            <a:r>
              <a:rPr lang="ru-RU" b="1" dirty="0">
                <a:latin typeface="Times New Roman" pitchFamily="18" charset="0"/>
                <a:cs typeface="Times New Roman" pitchFamily="18" charset="0"/>
              </a:rPr>
              <a:t>и малоотходных процессов производства. </a:t>
            </a:r>
            <a:endParaRPr lang="ru-RU" b="1" dirty="0" smtClean="0">
              <a:latin typeface="Times New Roman" pitchFamily="18" charset="0"/>
              <a:cs typeface="Times New Roman" pitchFamily="18" charset="0"/>
            </a:endParaRPr>
          </a:p>
          <a:p>
            <a:pPr marL="0" indent="0">
              <a:buNone/>
            </a:pPr>
            <a:r>
              <a:rPr lang="ru-RU" b="1" dirty="0" smtClean="0">
                <a:latin typeface="Times New Roman" pitchFamily="18" charset="0"/>
                <a:cs typeface="Times New Roman" pitchFamily="18" charset="0"/>
              </a:rPr>
              <a:t>    Малоотходные технологии, коренным образом меняют технологию основного производства таким образом, что образующиеся </a:t>
            </a:r>
            <a:r>
              <a:rPr lang="ru-RU" b="1" dirty="0">
                <a:latin typeface="Times New Roman" pitchFamily="18" charset="0"/>
                <a:cs typeface="Times New Roman" pitchFamily="18" charset="0"/>
              </a:rPr>
              <a:t>в конце производственного процесса отходы не представляют </a:t>
            </a:r>
            <a:r>
              <a:rPr lang="ru-RU" b="1" dirty="0" smtClean="0">
                <a:latin typeface="Times New Roman" pitchFamily="18" charset="0"/>
                <a:cs typeface="Times New Roman" pitchFamily="18" charset="0"/>
              </a:rPr>
              <a:t>существенного </a:t>
            </a:r>
            <a:r>
              <a:rPr lang="ru-RU" b="1" dirty="0">
                <a:latin typeface="Times New Roman" pitchFamily="18" charset="0"/>
                <a:cs typeface="Times New Roman" pitchFamily="18" charset="0"/>
              </a:rPr>
              <a:t>вреда для окружающей среды. </a:t>
            </a:r>
            <a:endParaRPr lang="ru-RU" b="1" dirty="0" smtClean="0">
              <a:latin typeface="Times New Roman" pitchFamily="18" charset="0"/>
              <a:cs typeface="Times New Roman" pitchFamily="18" charset="0"/>
            </a:endParaRPr>
          </a:p>
          <a:p>
            <a:pPr marL="0" indent="0">
              <a:buNone/>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b="1" dirty="0" smtClean="0">
                <a:solidFill>
                  <a:srgbClr val="C00000"/>
                </a:solidFill>
                <a:latin typeface="Times New Roman" pitchFamily="18" charset="0"/>
                <a:cs typeface="Times New Roman" pitchFamily="18" charset="0"/>
              </a:rPr>
              <a:t>Это </a:t>
            </a:r>
            <a:r>
              <a:rPr lang="ru-RU" b="1" dirty="0">
                <a:solidFill>
                  <a:srgbClr val="C00000"/>
                </a:solidFill>
                <a:latin typeface="Times New Roman" pitchFamily="18" charset="0"/>
                <a:cs typeface="Times New Roman" pitchFamily="18" charset="0"/>
              </a:rPr>
              <a:t>направление является </a:t>
            </a:r>
            <a:r>
              <a:rPr lang="ru-RU" b="1" dirty="0" smtClean="0">
                <a:solidFill>
                  <a:srgbClr val="C00000"/>
                </a:solidFill>
                <a:latin typeface="Times New Roman" pitchFamily="18" charset="0"/>
                <a:cs typeface="Times New Roman" pitchFamily="18" charset="0"/>
              </a:rPr>
              <a:t>наиболее </a:t>
            </a:r>
            <a:r>
              <a:rPr lang="ru-RU" b="1" dirty="0">
                <a:solidFill>
                  <a:srgbClr val="C00000"/>
                </a:solidFill>
                <a:latin typeface="Times New Roman" pitchFamily="18" charset="0"/>
                <a:cs typeface="Times New Roman" pitchFamily="18" charset="0"/>
              </a:rPr>
              <a:t>эффективным и </a:t>
            </a:r>
            <a:r>
              <a:rPr lang="ru-RU" b="1" dirty="0" smtClean="0">
                <a:solidFill>
                  <a:srgbClr val="C00000"/>
                </a:solidFill>
                <a:latin typeface="Times New Roman" pitchFamily="18" charset="0"/>
                <a:cs typeface="Times New Roman" pitchFamily="18" charset="0"/>
              </a:rPr>
              <a:t>экономичным в природоохранной деятельности предприятия.</a:t>
            </a:r>
            <a:endParaRPr lang="ru-RU" b="1" dirty="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9953153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solidFill>
                  <a:schemeClr val="tx1"/>
                </a:solidFill>
                <a:latin typeface="Times New Roman" pitchFamily="18" charset="0"/>
                <a:cs typeface="Times New Roman" pitchFamily="18" charset="0"/>
              </a:rPr>
              <a:t>3.7. </a:t>
            </a:r>
            <a:r>
              <a:rPr lang="ru-RU" b="1" dirty="0" smtClean="0">
                <a:solidFill>
                  <a:schemeClr val="tx1"/>
                </a:solidFill>
                <a:latin typeface="Times New Roman" pitchFamily="18" charset="0"/>
                <a:cs typeface="Times New Roman" pitchFamily="18" charset="0"/>
              </a:rPr>
              <a:t>Схема реализации малоотходного </a:t>
            </a:r>
            <a:r>
              <a:rPr lang="ru-RU" b="1" dirty="0">
                <a:solidFill>
                  <a:schemeClr val="tx1"/>
                </a:solidFill>
                <a:latin typeface="Times New Roman" pitchFamily="18" charset="0"/>
                <a:cs typeface="Times New Roman" pitchFamily="18" charset="0"/>
              </a:rPr>
              <a:t>технологического </a:t>
            </a:r>
            <a:r>
              <a:rPr lang="ru-RU" b="1" dirty="0" smtClean="0">
                <a:solidFill>
                  <a:schemeClr val="tx1"/>
                </a:solidFill>
                <a:latin typeface="Times New Roman" pitchFamily="18" charset="0"/>
                <a:cs typeface="Times New Roman" pitchFamily="18" charset="0"/>
              </a:rPr>
              <a:t>процесса</a:t>
            </a:r>
            <a:endParaRPr lang="ru-RU" b="1" dirty="0">
              <a:solidFill>
                <a:schemeClr val="tx1"/>
              </a:solidFill>
              <a:latin typeface="Times New Roman" pitchFamily="18" charset="0"/>
              <a:cs typeface="Times New Roman" pitchFamily="18" charset="0"/>
            </a:endParaRPr>
          </a:p>
        </p:txBody>
      </p:sp>
      <p:pic>
        <p:nvPicPr>
          <p:cNvPr id="9218"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395536" y="2060848"/>
            <a:ext cx="7776864" cy="3960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62397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lstStyle/>
          <a:p>
            <a:endParaRPr lang="ru-RU"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404664"/>
            <a:ext cx="7389440"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12971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 </a:t>
            </a:r>
            <a:r>
              <a:rPr lang="ru-RU" b="1" dirty="0">
                <a:solidFill>
                  <a:schemeClr val="tx1"/>
                </a:solidFill>
                <a:latin typeface="Times New Roman" pitchFamily="18" charset="0"/>
                <a:cs typeface="Times New Roman" pitchFamily="18" charset="0"/>
              </a:rPr>
              <a:t>4.  Экологические издержки</a:t>
            </a:r>
          </a:p>
        </p:txBody>
      </p:sp>
      <p:sp>
        <p:nvSpPr>
          <p:cNvPr id="3" name="Объект 2"/>
          <p:cNvSpPr>
            <a:spLocks noGrp="1"/>
          </p:cNvSpPr>
          <p:nvPr>
            <p:ph sz="quarter" idx="1"/>
          </p:nvPr>
        </p:nvSpPr>
        <p:spPr/>
        <p:txBody>
          <a:bodyPr/>
          <a:lstStyle/>
          <a:p>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56792"/>
            <a:ext cx="7128792"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1152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354162"/>
          </a:xfrm>
        </p:spPr>
        <p:txBody>
          <a:bodyPr/>
          <a:lstStyle/>
          <a:p>
            <a:r>
              <a:rPr lang="ru-RU" b="1" dirty="0" smtClean="0">
                <a:solidFill>
                  <a:schemeClr val="tx1"/>
                </a:solidFill>
                <a:latin typeface="Times New Roman" pitchFamily="18" charset="0"/>
                <a:cs typeface="Times New Roman" pitchFamily="18" charset="0"/>
              </a:rPr>
              <a:t>1.1. Понятие «качество окружающей среды»</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8147248" cy="4873752"/>
          </a:xfrm>
        </p:spPr>
        <p:txBody>
          <a:bodyPr>
            <a:normAutofit/>
          </a:bodyPr>
          <a:lstStyle/>
          <a:p>
            <a:pPr marL="0" indent="0">
              <a:buNone/>
            </a:pPr>
            <a:r>
              <a:rPr lang="ru-RU" b="1" dirty="0" smtClean="0">
                <a:latin typeface="Times New Roman" pitchFamily="18" charset="0"/>
                <a:cs typeface="Times New Roman" pitchFamily="18" charset="0"/>
              </a:rPr>
              <a:t>        </a:t>
            </a:r>
            <a:r>
              <a:rPr lang="ru-RU" b="1" dirty="0" smtClean="0">
                <a:solidFill>
                  <a:srgbClr val="C00000"/>
                </a:solidFill>
                <a:latin typeface="Times New Roman" pitchFamily="18" charset="0"/>
                <a:cs typeface="Times New Roman" pitchFamily="18" charset="0"/>
              </a:rPr>
              <a:t>относительное  </a:t>
            </a:r>
            <a:r>
              <a:rPr lang="ru-RU" b="1" dirty="0">
                <a:solidFill>
                  <a:srgbClr val="C00000"/>
                </a:solidFill>
                <a:latin typeface="Times New Roman" pitchFamily="18" charset="0"/>
                <a:cs typeface="Times New Roman" pitchFamily="18" charset="0"/>
              </a:rPr>
              <a:t>экологическое понятие , </a:t>
            </a:r>
            <a:r>
              <a:rPr lang="ru-RU" b="1" dirty="0">
                <a:latin typeface="Times New Roman" pitchFamily="18" charset="0"/>
                <a:cs typeface="Times New Roman" pitchFamily="18" charset="0"/>
              </a:rPr>
              <a:t>отражающее </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отношения человека и природы,  в том числе и как   </a:t>
            </a:r>
            <a:r>
              <a:rPr lang="ru-RU" b="1" i="1" dirty="0">
                <a:solidFill>
                  <a:srgbClr val="C00000"/>
                </a:solidFill>
                <a:latin typeface="Times New Roman" pitchFamily="18" charset="0"/>
                <a:cs typeface="Times New Roman" pitchFamily="18" charset="0"/>
              </a:rPr>
              <a:t>ее способность </a:t>
            </a:r>
            <a:r>
              <a:rPr lang="ru-RU" b="1" dirty="0">
                <a:latin typeface="Times New Roman" pitchFamily="18" charset="0"/>
                <a:cs typeface="Times New Roman" pitchFamily="18" charset="0"/>
              </a:rPr>
              <a:t>во взаимодействии с обществом в течение неограниченно долгого времени выполнять функции: </a:t>
            </a:r>
            <a:endParaRPr lang="ru-RU" b="1" dirty="0" smtClean="0">
              <a:latin typeface="Times New Roman" pitchFamily="18" charset="0"/>
              <a:cs typeface="Times New Roman" pitchFamily="18" charset="0"/>
            </a:endParaRPr>
          </a:p>
          <a:p>
            <a:pPr marL="0" indent="0">
              <a:buNone/>
            </a:pPr>
            <a:r>
              <a:rPr lang="ru-RU" b="1" i="1" dirty="0" smtClean="0">
                <a:latin typeface="Times New Roman" pitchFamily="18" charset="0"/>
                <a:cs typeface="Times New Roman" pitchFamily="18" charset="0"/>
              </a:rPr>
              <a:t>а)пространственного </a:t>
            </a:r>
            <a:r>
              <a:rPr lang="ru-RU" b="1" i="1" dirty="0">
                <a:latin typeface="Times New Roman" pitchFamily="18" charset="0"/>
                <a:cs typeface="Times New Roman" pitchFamily="18" charset="0"/>
              </a:rPr>
              <a:t>базиса для расселения, размещения и развития производительных сил; </a:t>
            </a:r>
            <a:endParaRPr lang="ru-RU" b="1" i="1" dirty="0" smtClean="0">
              <a:latin typeface="Times New Roman" pitchFamily="18" charset="0"/>
              <a:cs typeface="Times New Roman" pitchFamily="18" charset="0"/>
            </a:endParaRPr>
          </a:p>
          <a:p>
            <a:pPr marL="0" indent="0">
              <a:buNone/>
            </a:pPr>
            <a:r>
              <a:rPr lang="ru-RU" b="1" i="1" dirty="0" smtClean="0">
                <a:latin typeface="Times New Roman" pitchFamily="18" charset="0"/>
                <a:cs typeface="Times New Roman" pitchFamily="18" charset="0"/>
              </a:rPr>
              <a:t>б)источника </a:t>
            </a:r>
            <a:r>
              <a:rPr lang="ru-RU" b="1" i="1" dirty="0">
                <a:latin typeface="Times New Roman" pitchFamily="18" charset="0"/>
                <a:cs typeface="Times New Roman" pitchFamily="18" charset="0"/>
              </a:rPr>
              <a:t>природных ресурсов; </a:t>
            </a:r>
            <a:endParaRPr lang="ru-RU" b="1" i="1" dirty="0" smtClean="0">
              <a:latin typeface="Times New Roman" pitchFamily="18" charset="0"/>
              <a:cs typeface="Times New Roman" pitchFamily="18" charset="0"/>
            </a:endParaRPr>
          </a:p>
          <a:p>
            <a:pPr marL="0" indent="0">
              <a:buNone/>
            </a:pPr>
            <a:r>
              <a:rPr lang="ru-RU" b="1" i="1" dirty="0" smtClean="0">
                <a:latin typeface="Times New Roman" pitchFamily="18" charset="0"/>
                <a:cs typeface="Times New Roman" pitchFamily="18" charset="0"/>
              </a:rPr>
              <a:t>в)естественного </a:t>
            </a:r>
            <a:r>
              <a:rPr lang="ru-RU" b="1" i="1" dirty="0">
                <a:latin typeface="Times New Roman" pitchFamily="18" charset="0"/>
                <a:cs typeface="Times New Roman" pitchFamily="18" charset="0"/>
              </a:rPr>
              <a:t>поглотителя и ассимилятора антропогенных загрязнений</a:t>
            </a:r>
            <a:r>
              <a:rPr lang="ru-RU" b="1" i="1" dirty="0" smtClean="0">
                <a:latin typeface="Times New Roman" pitchFamily="18" charset="0"/>
                <a:cs typeface="Times New Roman" pitchFamily="18" charset="0"/>
              </a:rPr>
              <a:t>;</a:t>
            </a:r>
          </a:p>
          <a:p>
            <a:pPr marL="0" indent="0">
              <a:buNone/>
            </a:pP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г</a:t>
            </a:r>
            <a:r>
              <a:rPr lang="ru-RU" b="1" i="1" dirty="0" smtClean="0">
                <a:latin typeface="Times New Roman" pitchFamily="18" charset="0"/>
                <a:cs typeface="Times New Roman" pitchFamily="18" charset="0"/>
              </a:rPr>
              <a:t>)«</a:t>
            </a:r>
            <a:r>
              <a:rPr lang="ru-RU" b="1" i="1" dirty="0">
                <a:latin typeface="Times New Roman" pitchFamily="18" charset="0"/>
                <a:cs typeface="Times New Roman" pitchFamily="18" charset="0"/>
              </a:rPr>
              <a:t>хранилища» генофонда и видового разнообразия растительного и животного мира.</a:t>
            </a:r>
          </a:p>
        </p:txBody>
      </p:sp>
    </p:spTree>
    <p:extLst>
      <p:ext uri="{BB962C8B-B14F-4D97-AF65-F5344CB8AC3E}">
        <p14:creationId xmlns:p14="http://schemas.microsoft.com/office/powerpoint/2010/main" val="16869884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4.1.Разница </a:t>
            </a:r>
            <a:r>
              <a:rPr lang="ru-RU" b="1" dirty="0">
                <a:solidFill>
                  <a:schemeClr val="tx1"/>
                </a:solidFill>
                <a:latin typeface="Times New Roman" pitchFamily="18" charset="0"/>
                <a:cs typeface="Times New Roman" pitchFamily="18" charset="0"/>
              </a:rPr>
              <a:t>между затратами, расходами и издержками</a:t>
            </a:r>
          </a:p>
        </p:txBody>
      </p:sp>
      <p:sp>
        <p:nvSpPr>
          <p:cNvPr id="3" name="Объект 2"/>
          <p:cNvSpPr>
            <a:spLocks noGrp="1"/>
          </p:cNvSpPr>
          <p:nvPr>
            <p:ph sz="quarter" idx="1"/>
          </p:nvPr>
        </p:nvSpPr>
        <p:spPr>
          <a:xfrm>
            <a:off x="457200" y="1600200"/>
            <a:ext cx="7931224" cy="4873752"/>
          </a:xfrm>
        </p:spPr>
        <p:txBody>
          <a:bodyPr>
            <a:normAutofit/>
          </a:bodyPr>
          <a:lstStyle/>
          <a:p>
            <a:pPr marL="0" indent="0">
              <a:buNone/>
            </a:pPr>
            <a:r>
              <a:rPr lang="ru-RU" dirty="0"/>
              <a:t> </a:t>
            </a:r>
            <a:r>
              <a:rPr lang="ru-RU" dirty="0" smtClean="0"/>
              <a:t> </a:t>
            </a:r>
            <a:r>
              <a:rPr lang="ru-RU" sz="2600" b="1" dirty="0" smtClean="0">
                <a:solidFill>
                  <a:srgbClr val="C00000"/>
                </a:solidFill>
                <a:latin typeface="Times New Roman" pitchFamily="18" charset="0"/>
                <a:cs typeface="Times New Roman" pitchFamily="18" charset="0"/>
              </a:rPr>
              <a:t>Затраты </a:t>
            </a:r>
            <a:r>
              <a:rPr lang="ru-RU" sz="2600" b="1" dirty="0">
                <a:latin typeface="Times New Roman" pitchFamily="18" charset="0"/>
                <a:cs typeface="Times New Roman" pitchFamily="18" charset="0"/>
              </a:rPr>
              <a:t>— </a:t>
            </a:r>
            <a:r>
              <a:rPr lang="ru-RU" sz="2600" b="1" dirty="0" smtClean="0">
                <a:latin typeface="Times New Roman" pitchFamily="18" charset="0"/>
                <a:cs typeface="Times New Roman" pitchFamily="18" charset="0"/>
              </a:rPr>
              <a:t> </a:t>
            </a:r>
            <a:r>
              <a:rPr lang="ru-RU" sz="2600" b="1" dirty="0">
                <a:latin typeface="Times New Roman" pitchFamily="18" charset="0"/>
                <a:cs typeface="Times New Roman" pitchFamily="18" charset="0"/>
              </a:rPr>
              <a:t>денежная оценка стоимости </a:t>
            </a:r>
            <a:r>
              <a:rPr lang="ru-RU" sz="2600" b="1" i="1" dirty="0" smtClean="0">
                <a:latin typeface="Times New Roman" pitchFamily="18" charset="0"/>
                <a:cs typeface="Times New Roman" pitchFamily="18" charset="0"/>
              </a:rPr>
              <a:t>всех видов  </a:t>
            </a:r>
            <a:r>
              <a:rPr lang="ru-RU" sz="2600" b="1" i="1" dirty="0">
                <a:latin typeface="Times New Roman" pitchFamily="18" charset="0"/>
                <a:cs typeface="Times New Roman" pitchFamily="18" charset="0"/>
              </a:rPr>
              <a:t>ресурсов на производство и реализацию продукции за определенный период времени. </a:t>
            </a:r>
            <a:endParaRPr lang="ru-RU" sz="2600" b="1" i="1" dirty="0" smtClean="0">
              <a:latin typeface="Times New Roman" pitchFamily="18" charset="0"/>
              <a:cs typeface="Times New Roman" pitchFamily="18" charset="0"/>
            </a:endParaRPr>
          </a:p>
          <a:p>
            <a:pPr marL="0" indent="0">
              <a:buNone/>
            </a:pPr>
            <a:r>
              <a:rPr lang="ru-RU" sz="2600" b="1" dirty="0" smtClean="0">
                <a:solidFill>
                  <a:srgbClr val="C00000"/>
                </a:solidFill>
                <a:latin typeface="Times New Roman" pitchFamily="18" charset="0"/>
                <a:cs typeface="Times New Roman" pitchFamily="18" charset="0"/>
              </a:rPr>
              <a:t>Расходы</a:t>
            </a:r>
            <a:r>
              <a:rPr lang="ru-RU" sz="2600" b="1" dirty="0" smtClean="0">
                <a:latin typeface="Times New Roman" pitchFamily="18" charset="0"/>
                <a:cs typeface="Times New Roman" pitchFamily="18" charset="0"/>
              </a:rPr>
              <a:t> </a:t>
            </a:r>
            <a:r>
              <a:rPr lang="ru-RU" sz="2600" b="1" dirty="0">
                <a:latin typeface="Times New Roman" pitchFamily="18" charset="0"/>
                <a:cs typeface="Times New Roman" pitchFamily="18" charset="0"/>
              </a:rPr>
              <a:t>— </a:t>
            </a:r>
            <a:r>
              <a:rPr lang="ru-RU" sz="2600" b="1" dirty="0" smtClean="0">
                <a:latin typeface="Times New Roman" pitchFamily="18" charset="0"/>
                <a:cs typeface="Times New Roman" pitchFamily="18" charset="0"/>
              </a:rPr>
              <a:t> </a:t>
            </a:r>
            <a:r>
              <a:rPr lang="ru-RU" sz="2600" b="1" dirty="0">
                <a:latin typeface="Times New Roman" pitchFamily="18" charset="0"/>
                <a:cs typeface="Times New Roman" pitchFamily="18" charset="0"/>
              </a:rPr>
              <a:t>затраты определенного периода времени, документально подтвержденные, экономически оправданные </a:t>
            </a:r>
            <a:r>
              <a:rPr lang="ru-RU" sz="2600" b="1" dirty="0" smtClean="0">
                <a:latin typeface="Times New Roman" pitchFamily="18" charset="0"/>
                <a:cs typeface="Times New Roman" pitchFamily="18" charset="0"/>
              </a:rPr>
              <a:t>, </a:t>
            </a:r>
            <a:r>
              <a:rPr lang="ru-RU" sz="2600" b="1" i="1" dirty="0">
                <a:latin typeface="Times New Roman" pitchFamily="18" charset="0"/>
                <a:cs typeface="Times New Roman" pitchFamily="18" charset="0"/>
              </a:rPr>
              <a:t>полностью перенесшие свою стоимость на реализованную за этот период продукцию</a:t>
            </a:r>
            <a:r>
              <a:rPr lang="ru-RU" sz="2600" b="1" i="1" dirty="0" smtClean="0">
                <a:latin typeface="Times New Roman" pitchFamily="18" charset="0"/>
                <a:cs typeface="Times New Roman" pitchFamily="18" charset="0"/>
              </a:rPr>
              <a:t>.</a:t>
            </a:r>
          </a:p>
          <a:p>
            <a:pPr marL="0" indent="0">
              <a:buNone/>
            </a:pPr>
            <a:r>
              <a:rPr lang="ru-RU" sz="2600" b="1" dirty="0" smtClean="0">
                <a:latin typeface="Times New Roman" pitchFamily="18" charset="0"/>
                <a:cs typeface="Times New Roman" pitchFamily="18" charset="0"/>
              </a:rPr>
              <a:t> </a:t>
            </a:r>
            <a:r>
              <a:rPr lang="ru-RU" sz="2600" b="1" dirty="0">
                <a:solidFill>
                  <a:srgbClr val="C00000"/>
                </a:solidFill>
                <a:latin typeface="Times New Roman" pitchFamily="18" charset="0"/>
                <a:cs typeface="Times New Roman" pitchFamily="18" charset="0"/>
              </a:rPr>
              <a:t>Издержки</a:t>
            </a:r>
            <a:r>
              <a:rPr lang="ru-RU" sz="2600" b="1" dirty="0">
                <a:latin typeface="Times New Roman" pitchFamily="18" charset="0"/>
                <a:cs typeface="Times New Roman" pitchFamily="18" charset="0"/>
              </a:rPr>
              <a:t> — </a:t>
            </a:r>
            <a:r>
              <a:rPr lang="ru-RU" sz="2600" b="1" dirty="0" smtClean="0">
                <a:latin typeface="Times New Roman" pitchFamily="18" charset="0"/>
                <a:cs typeface="Times New Roman" pitchFamily="18" charset="0"/>
              </a:rPr>
              <a:t> </a:t>
            </a:r>
            <a:r>
              <a:rPr lang="ru-RU" sz="2600" b="1" dirty="0">
                <a:latin typeface="Times New Roman" pitchFamily="18" charset="0"/>
                <a:cs typeface="Times New Roman" pitchFamily="18" charset="0"/>
              </a:rPr>
              <a:t>совокупность </a:t>
            </a:r>
            <a:r>
              <a:rPr lang="ru-RU" sz="2600" b="1" i="1" dirty="0">
                <a:latin typeface="Times New Roman" pitchFamily="18" charset="0"/>
                <a:cs typeface="Times New Roman" pitchFamily="18" charset="0"/>
              </a:rPr>
              <a:t>различных видов затрат на производство и продажу продукции.</a:t>
            </a:r>
          </a:p>
        </p:txBody>
      </p:sp>
    </p:spTree>
    <p:extLst>
      <p:ext uri="{BB962C8B-B14F-4D97-AF65-F5344CB8AC3E}">
        <p14:creationId xmlns:p14="http://schemas.microsoft.com/office/powerpoint/2010/main" val="39716211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0"/>
            <a:ext cx="7467600" cy="1143000"/>
          </a:xfrm>
        </p:spPr>
        <p:txBody>
          <a:bodyPr/>
          <a:lstStyle/>
          <a:p>
            <a:r>
              <a:rPr lang="ru-RU" b="1" dirty="0" smtClean="0">
                <a:solidFill>
                  <a:schemeClr val="tx1"/>
                </a:solidFill>
                <a:latin typeface="Times New Roman" pitchFamily="18" charset="0"/>
                <a:cs typeface="Times New Roman" pitchFamily="18" charset="0"/>
              </a:rPr>
              <a:t>4.1. </a:t>
            </a:r>
            <a:r>
              <a:rPr lang="ru-RU" b="1" dirty="0" smtClean="0">
                <a:solidFill>
                  <a:schemeClr val="tx1"/>
                </a:solidFill>
                <a:latin typeface="Times New Roman" pitchFamily="18" charset="0"/>
                <a:cs typeface="Times New Roman" pitchFamily="18" charset="0"/>
              </a:rPr>
              <a:t>Экологические издержки</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412776"/>
            <a:ext cx="8003232" cy="5061176"/>
          </a:xfrm>
        </p:spPr>
        <p:txBody>
          <a:bodyPr>
            <a:normAutofit/>
          </a:bodyPr>
          <a:lstStyle/>
          <a:p>
            <a:pPr marL="0" indent="0">
              <a:buNone/>
            </a:pPr>
            <a:r>
              <a:rPr lang="ru-RU" dirty="0"/>
              <a:t>   </a:t>
            </a:r>
            <a:r>
              <a:rPr lang="ru-RU" sz="2600" b="1" i="1" dirty="0" smtClean="0">
                <a:solidFill>
                  <a:schemeClr val="accent1">
                    <a:lumMod val="50000"/>
                  </a:schemeClr>
                </a:solidFill>
                <a:latin typeface="Times New Roman" pitchFamily="18" charset="0"/>
                <a:cs typeface="Times New Roman" pitchFamily="18" charset="0"/>
              </a:rPr>
              <a:t>1. Экологические издержки </a:t>
            </a:r>
            <a:r>
              <a:rPr lang="ru-RU" sz="2600" b="1" dirty="0" smtClean="0">
                <a:latin typeface="Times New Roman" pitchFamily="18" charset="0"/>
                <a:cs typeface="Times New Roman" pitchFamily="18" charset="0"/>
              </a:rPr>
              <a:t>– часть общественных издержек , дополнительные затраты </a:t>
            </a:r>
            <a:r>
              <a:rPr lang="ru-RU" sz="2600" b="1" dirty="0">
                <a:latin typeface="Times New Roman" pitchFamily="18" charset="0"/>
                <a:cs typeface="Times New Roman" pitchFamily="18" charset="0"/>
              </a:rPr>
              <a:t>по отношению к той ситуации, когда среда была </a:t>
            </a:r>
            <a:r>
              <a:rPr lang="ru-RU" sz="2600" b="1" dirty="0">
                <a:solidFill>
                  <a:schemeClr val="accent1">
                    <a:lumMod val="50000"/>
                  </a:schemeClr>
                </a:solidFill>
                <a:latin typeface="Times New Roman" pitchFamily="18" charset="0"/>
                <a:cs typeface="Times New Roman" pitchFamily="18" charset="0"/>
              </a:rPr>
              <a:t>чистой</a:t>
            </a:r>
            <a:r>
              <a:rPr lang="ru-RU" sz="2600" b="1" dirty="0" smtClean="0">
                <a:solidFill>
                  <a:schemeClr val="accent1">
                    <a:lumMod val="50000"/>
                  </a:schemeClr>
                </a:solidFill>
                <a:latin typeface="Times New Roman" pitchFamily="18" charset="0"/>
                <a:cs typeface="Times New Roman" pitchFamily="18" charset="0"/>
              </a:rPr>
              <a:t>.</a:t>
            </a:r>
          </a:p>
          <a:p>
            <a:pPr marL="0" indent="0">
              <a:buNone/>
            </a:pPr>
            <a:r>
              <a:rPr lang="ru-RU" sz="2600" b="1" dirty="0">
                <a:latin typeface="Times New Roman" pitchFamily="18" charset="0"/>
                <a:cs typeface="Times New Roman" pitchFamily="18" charset="0"/>
              </a:rPr>
              <a:t> </a:t>
            </a:r>
            <a:r>
              <a:rPr lang="ru-RU" sz="2600" b="1" dirty="0" smtClean="0">
                <a:latin typeface="Times New Roman" pitchFamily="18" charset="0"/>
                <a:cs typeface="Times New Roman" pitchFamily="18" charset="0"/>
              </a:rPr>
              <a:t>  2.Возникновение экологических издержек связанно </a:t>
            </a:r>
            <a:r>
              <a:rPr lang="ru-RU" sz="2600" b="1" dirty="0">
                <a:latin typeface="Times New Roman" pitchFamily="18" charset="0"/>
                <a:cs typeface="Times New Roman" pitchFamily="18" charset="0"/>
              </a:rPr>
              <a:t>с превышением </a:t>
            </a:r>
            <a:r>
              <a:rPr lang="ru-RU" sz="2600" b="1" dirty="0" err="1" smtClean="0">
                <a:latin typeface="Times New Roman" pitchFamily="18" charset="0"/>
                <a:cs typeface="Times New Roman" pitchFamily="18" charset="0"/>
              </a:rPr>
              <a:t>отходоемкости</a:t>
            </a:r>
            <a:r>
              <a:rPr lang="ru-RU" sz="2600" b="1" dirty="0" smtClean="0">
                <a:latin typeface="Times New Roman" pitchFamily="18" charset="0"/>
                <a:cs typeface="Times New Roman" pitchFamily="18" charset="0"/>
              </a:rPr>
              <a:t> </a:t>
            </a:r>
            <a:r>
              <a:rPr lang="ru-RU" sz="2600" b="1" dirty="0" smtClean="0">
                <a:latin typeface="Times New Roman" pitchFamily="18" charset="0"/>
                <a:cs typeface="Times New Roman" pitchFamily="18" charset="0"/>
              </a:rPr>
              <a:t>( АП) территории</a:t>
            </a:r>
            <a:r>
              <a:rPr lang="ru-RU" sz="2600" b="1" dirty="0" smtClean="0">
                <a:latin typeface="Times New Roman" pitchFamily="18" charset="0"/>
                <a:cs typeface="Times New Roman" pitchFamily="18" charset="0"/>
              </a:rPr>
              <a:t>.   </a:t>
            </a:r>
          </a:p>
          <a:p>
            <a:pPr marL="0" indent="0">
              <a:buNone/>
            </a:pPr>
            <a:r>
              <a:rPr lang="ru-RU" sz="2600" b="1" dirty="0">
                <a:latin typeface="Times New Roman" pitchFamily="18" charset="0"/>
                <a:cs typeface="Times New Roman" pitchFamily="18" charset="0"/>
              </a:rPr>
              <a:t> </a:t>
            </a:r>
            <a:r>
              <a:rPr lang="ru-RU" sz="2600" b="1" dirty="0" smtClean="0">
                <a:latin typeface="Times New Roman" pitchFamily="18" charset="0"/>
                <a:cs typeface="Times New Roman" pitchFamily="18" charset="0"/>
              </a:rPr>
              <a:t>   3.Экологические </a:t>
            </a:r>
            <a:r>
              <a:rPr lang="ru-RU" sz="2600" b="1" dirty="0">
                <a:latin typeface="Times New Roman" pitchFamily="18" charset="0"/>
                <a:cs typeface="Times New Roman" pitchFamily="18" charset="0"/>
              </a:rPr>
              <a:t>издержки хозяйственной деятельности </a:t>
            </a:r>
            <a:r>
              <a:rPr lang="ru-RU" sz="2600" b="1" i="1" dirty="0">
                <a:solidFill>
                  <a:schemeClr val="accent1">
                    <a:lumMod val="50000"/>
                  </a:schemeClr>
                </a:solidFill>
                <a:latin typeface="Times New Roman" pitchFamily="18" charset="0"/>
                <a:cs typeface="Times New Roman" pitchFamily="18" charset="0"/>
              </a:rPr>
              <a:t>входят в состав общих затрат </a:t>
            </a:r>
            <a:r>
              <a:rPr lang="ru-RU" sz="2600" b="1" dirty="0">
                <a:latin typeface="Times New Roman" pitchFamily="18" charset="0"/>
                <a:cs typeface="Times New Roman" pitchFamily="18" charset="0"/>
              </a:rPr>
              <a:t>на производство (экологическая составляющая издержек производства). В конечном итоге </a:t>
            </a:r>
            <a:r>
              <a:rPr lang="ru-RU" sz="2600" b="1" i="1" dirty="0">
                <a:solidFill>
                  <a:schemeClr val="accent1">
                    <a:lumMod val="50000"/>
                  </a:schemeClr>
                </a:solidFill>
                <a:latin typeface="Times New Roman" pitchFamily="18" charset="0"/>
                <a:cs typeface="Times New Roman" pitchFamily="18" charset="0"/>
              </a:rPr>
              <a:t>их </a:t>
            </a:r>
            <a:r>
              <a:rPr lang="ru-RU" sz="2600" b="1" i="1" dirty="0" smtClean="0">
                <a:solidFill>
                  <a:schemeClr val="accent1">
                    <a:lumMod val="50000"/>
                  </a:schemeClr>
                </a:solidFill>
                <a:latin typeface="Times New Roman" pitchFamily="18" charset="0"/>
                <a:cs typeface="Times New Roman" pitchFamily="18" charset="0"/>
              </a:rPr>
              <a:t>чаще всего </a:t>
            </a:r>
            <a:r>
              <a:rPr lang="ru-RU" sz="2600" b="1" dirty="0" smtClean="0">
                <a:latin typeface="Times New Roman" pitchFamily="18" charset="0"/>
                <a:cs typeface="Times New Roman" pitchFamily="18" charset="0"/>
              </a:rPr>
              <a:t>оплачивает </a:t>
            </a:r>
            <a:r>
              <a:rPr lang="ru-RU" sz="2600" b="1" dirty="0">
                <a:latin typeface="Times New Roman" pitchFamily="18" charset="0"/>
                <a:cs typeface="Times New Roman" pitchFamily="18" charset="0"/>
              </a:rPr>
              <a:t>потребитель (покупатель) продукции через цену товара.</a:t>
            </a:r>
          </a:p>
          <a:p>
            <a:pPr marL="0" indent="0">
              <a:buNone/>
            </a:pPr>
            <a:endParaRPr lang="ru-RU" sz="2600" b="1" dirty="0">
              <a:latin typeface="Times New Roman" pitchFamily="18" charset="0"/>
              <a:cs typeface="Times New Roman" pitchFamily="18" charset="0"/>
            </a:endParaRPr>
          </a:p>
        </p:txBody>
      </p:sp>
    </p:spTree>
    <p:extLst>
      <p:ext uri="{BB962C8B-B14F-4D97-AF65-F5344CB8AC3E}">
        <p14:creationId xmlns:p14="http://schemas.microsoft.com/office/powerpoint/2010/main" val="40151462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4.5.Структура экологических издержек( пред-затраты)</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484784"/>
            <a:ext cx="7931224" cy="4989168"/>
          </a:xfrm>
        </p:spPr>
        <p:txBody>
          <a:bodyPr>
            <a:normAutofit lnSpcReduction="10000"/>
          </a:bodyPr>
          <a:lstStyle/>
          <a:p>
            <a:pPr marL="0" indent="0">
              <a:buNone/>
            </a:pPr>
            <a:r>
              <a:rPr lang="ru-RU" dirty="0" smtClean="0"/>
              <a:t>   </a:t>
            </a:r>
            <a:r>
              <a:rPr lang="ru-RU" b="1" i="1" dirty="0" smtClean="0">
                <a:solidFill>
                  <a:srgbClr val="C00000"/>
                </a:solidFill>
                <a:latin typeface="Times New Roman" pitchFamily="18" charset="0"/>
                <a:cs typeface="Times New Roman" pitchFamily="18" charset="0"/>
              </a:rPr>
              <a:t>Пред-затраты </a:t>
            </a:r>
            <a:r>
              <a:rPr lang="ru-RU" b="1" dirty="0" smtClean="0">
                <a:latin typeface="Times New Roman" pitchFamily="18" charset="0"/>
                <a:cs typeface="Times New Roman" pitchFamily="18" charset="0"/>
              </a:rPr>
              <a:t>- мероприятия</a:t>
            </a:r>
            <a:r>
              <a:rPr lang="ru-RU" b="1" dirty="0">
                <a:latin typeface="Times New Roman" pitchFamily="18" charset="0"/>
                <a:cs typeface="Times New Roman" pitchFamily="18" charset="0"/>
              </a:rPr>
              <a:t>, направленные на экологическое образование, разработку </a:t>
            </a:r>
            <a:r>
              <a:rPr lang="ru-RU" b="1" dirty="0" smtClean="0">
                <a:latin typeface="Times New Roman" pitchFamily="18" charset="0"/>
                <a:cs typeface="Times New Roman" pitchFamily="18" charset="0"/>
              </a:rPr>
              <a:t>эко-совместимой </a:t>
            </a:r>
            <a:r>
              <a:rPr lang="ru-RU" b="1" dirty="0">
                <a:latin typeface="Times New Roman" pitchFamily="18" charset="0"/>
                <a:cs typeface="Times New Roman" pitchFamily="18" charset="0"/>
              </a:rPr>
              <a:t>техники и технологии, экологическое страхование, разработку правовых, нормативных, </a:t>
            </a:r>
            <a:r>
              <a:rPr lang="ru-RU" b="1" dirty="0" smtClean="0">
                <a:latin typeface="Times New Roman" pitchFamily="18" charset="0"/>
                <a:cs typeface="Times New Roman" pitchFamily="18" charset="0"/>
              </a:rPr>
              <a:t>методических </a:t>
            </a:r>
            <a:r>
              <a:rPr lang="ru-RU" b="1" dirty="0">
                <a:latin typeface="Times New Roman" pitchFamily="18" charset="0"/>
                <a:cs typeface="Times New Roman" pitchFamily="18" charset="0"/>
              </a:rPr>
              <a:t>материалов, создание объектов экологической инфраструктуры (системы очистки выбросов, контроля за изменением состояния окружающей среды). </a:t>
            </a:r>
            <a:endParaRPr lang="ru-RU" b="1" dirty="0" smtClean="0">
              <a:latin typeface="Times New Roman" pitchFamily="18" charset="0"/>
              <a:cs typeface="Times New Roman" pitchFamily="18" charset="0"/>
            </a:endParaRPr>
          </a:p>
          <a:p>
            <a:pPr marL="0" indent="0">
              <a:buNone/>
            </a:pPr>
            <a:r>
              <a:rPr lang="ru-RU" b="1" dirty="0" smtClean="0">
                <a:latin typeface="Times New Roman" pitchFamily="18" charset="0"/>
                <a:cs typeface="Times New Roman" pitchFamily="18" charset="0"/>
              </a:rPr>
              <a:t>      Если  пред-затраты выполнены не </a:t>
            </a:r>
            <a:r>
              <a:rPr lang="ru-RU" b="1" dirty="0">
                <a:latin typeface="Times New Roman" pitchFamily="18" charset="0"/>
                <a:cs typeface="Times New Roman" pitchFamily="18" charset="0"/>
              </a:rPr>
              <a:t>эффективно, то хозяйственная деятельность приводит к экологическим последствиям, наносящим обществу значительный экономический ущерб. </a:t>
            </a:r>
            <a:endParaRPr lang="ru-RU" b="1" dirty="0" smtClean="0">
              <a:latin typeface="Times New Roman" pitchFamily="18" charset="0"/>
              <a:cs typeface="Times New Roman" pitchFamily="18" charset="0"/>
            </a:endParaRPr>
          </a:p>
          <a:p>
            <a:pPr marL="0" indent="0">
              <a:buNone/>
            </a:pPr>
            <a:r>
              <a:rPr lang="ru-RU" b="1" i="1" dirty="0" smtClean="0">
                <a:solidFill>
                  <a:srgbClr val="C00000"/>
                </a:solidFill>
                <a:latin typeface="Times New Roman" pitchFamily="18" charset="0"/>
                <a:cs typeface="Times New Roman" pitchFamily="18" charset="0"/>
              </a:rPr>
              <a:t>        Величина </a:t>
            </a:r>
            <a:r>
              <a:rPr lang="ru-RU" b="1" i="1" dirty="0">
                <a:solidFill>
                  <a:srgbClr val="C00000"/>
                </a:solidFill>
                <a:latin typeface="Times New Roman" pitchFamily="18" charset="0"/>
                <a:cs typeface="Times New Roman" pitchFamily="18" charset="0"/>
              </a:rPr>
              <a:t>наносимого ущерба тем больше, </a:t>
            </a:r>
            <a:r>
              <a:rPr lang="ru-RU" b="1" i="1" dirty="0" smtClean="0">
                <a:solidFill>
                  <a:srgbClr val="C00000"/>
                </a:solidFill>
                <a:latin typeface="Times New Roman" pitchFamily="18" charset="0"/>
                <a:cs typeface="Times New Roman" pitchFamily="18" charset="0"/>
              </a:rPr>
              <a:t>чем </a:t>
            </a:r>
            <a:r>
              <a:rPr lang="ru-RU" b="1" i="1" dirty="0">
                <a:solidFill>
                  <a:srgbClr val="C00000"/>
                </a:solidFill>
                <a:latin typeface="Times New Roman" pitchFamily="18" charset="0"/>
                <a:cs typeface="Times New Roman" pitchFamily="18" charset="0"/>
              </a:rPr>
              <a:t>меньше </a:t>
            </a:r>
            <a:r>
              <a:rPr lang="ru-RU" b="1" i="1" dirty="0" smtClean="0">
                <a:solidFill>
                  <a:srgbClr val="C00000"/>
                </a:solidFill>
                <a:latin typeface="Times New Roman" pitchFamily="18" charset="0"/>
                <a:cs typeface="Times New Roman" pitchFamily="18" charset="0"/>
              </a:rPr>
              <a:t>пред -затраты</a:t>
            </a:r>
            <a:r>
              <a:rPr lang="ru-RU" b="1" i="1" dirty="0">
                <a:solidFill>
                  <a:srgbClr val="C00000"/>
                </a:solidFill>
                <a:latin typeface="Times New Roman" pitchFamily="18" charset="0"/>
                <a:cs typeface="Times New Roman" pitchFamily="18" charset="0"/>
              </a:rPr>
              <a:t>.</a:t>
            </a:r>
          </a:p>
          <a:p>
            <a:endParaRPr lang="ru-RU" dirty="0"/>
          </a:p>
        </p:txBody>
      </p:sp>
    </p:spTree>
    <p:extLst>
      <p:ext uri="{BB962C8B-B14F-4D97-AF65-F5344CB8AC3E}">
        <p14:creationId xmlns:p14="http://schemas.microsoft.com/office/powerpoint/2010/main" val="42046217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4.6.Структура </a:t>
            </a:r>
            <a:r>
              <a:rPr lang="ru-RU" b="1" dirty="0">
                <a:solidFill>
                  <a:schemeClr val="tx1"/>
                </a:solidFill>
                <a:latin typeface="Times New Roman" pitchFamily="18" charset="0"/>
                <a:cs typeface="Times New Roman" pitchFamily="18" charset="0"/>
              </a:rPr>
              <a:t>экологических издержек( </a:t>
            </a:r>
            <a:r>
              <a:rPr lang="ru-RU" b="1" dirty="0" smtClean="0">
                <a:solidFill>
                  <a:schemeClr val="tx1"/>
                </a:solidFill>
                <a:latin typeface="Times New Roman" pitchFamily="18" charset="0"/>
                <a:cs typeface="Times New Roman" pitchFamily="18" charset="0"/>
              </a:rPr>
              <a:t>экономический ущерб)</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7931224" cy="4873752"/>
          </a:xfrm>
        </p:spPr>
        <p:txBody>
          <a:bodyPr>
            <a:normAutofit/>
          </a:bodyPr>
          <a:lstStyle/>
          <a:p>
            <a:pPr marL="0" indent="0">
              <a:buNone/>
            </a:pPr>
            <a:r>
              <a:rPr lang="ru-RU" dirty="0" smtClean="0"/>
              <a:t>            </a:t>
            </a:r>
            <a:r>
              <a:rPr lang="ru-RU" b="1" dirty="0" smtClean="0">
                <a:latin typeface="Times New Roman" pitchFamily="18" charset="0"/>
                <a:cs typeface="Times New Roman" pitchFamily="18" charset="0"/>
              </a:rPr>
              <a:t>Структура экономического ущерба: </a:t>
            </a:r>
          </a:p>
          <a:p>
            <a:pPr marL="0" indent="0">
              <a:buNone/>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 </a:t>
            </a:r>
            <a:r>
              <a:rPr lang="ru-RU" b="1" dirty="0" smtClean="0">
                <a:solidFill>
                  <a:srgbClr val="C00000"/>
                </a:solidFill>
                <a:latin typeface="Times New Roman" pitchFamily="18" charset="0"/>
                <a:cs typeface="Times New Roman" pitchFamily="18" charset="0"/>
              </a:rPr>
              <a:t>ущерб населению </a:t>
            </a:r>
            <a:r>
              <a:rPr lang="ru-RU" b="1" dirty="0">
                <a:latin typeface="Times New Roman" pitchFamily="18" charset="0"/>
                <a:cs typeface="Times New Roman" pitchFamily="18" charset="0"/>
              </a:rPr>
              <a:t>(</a:t>
            </a:r>
            <a:r>
              <a:rPr lang="ru-RU" b="1" i="1" dirty="0">
                <a:latin typeface="Times New Roman" pitchFamily="18" charset="0"/>
                <a:cs typeface="Times New Roman" pitchFamily="18" charset="0"/>
              </a:rPr>
              <a:t>повышенная заболеваемость, снижение продолжительности жизни, ухудшение условий жизнедеятельности людей);</a:t>
            </a:r>
          </a:p>
          <a:p>
            <a:pPr marL="0" indent="0">
              <a:buNone/>
            </a:pPr>
            <a:r>
              <a:rPr lang="ru-RU" b="1" dirty="0" smtClean="0">
                <a:latin typeface="Times New Roman" pitchFamily="18" charset="0"/>
                <a:cs typeface="Times New Roman" pitchFamily="18" charset="0"/>
              </a:rPr>
              <a:t>      </a:t>
            </a:r>
            <a:r>
              <a:rPr lang="ru-RU" b="1" dirty="0" smtClean="0">
                <a:solidFill>
                  <a:srgbClr val="C00000"/>
                </a:solidFill>
                <a:latin typeface="Times New Roman" pitchFamily="18" charset="0"/>
                <a:cs typeface="Times New Roman" pitchFamily="18" charset="0"/>
              </a:rPr>
              <a:t>-ущерб материальным </a:t>
            </a:r>
            <a:r>
              <a:rPr lang="ru-RU" b="1" dirty="0">
                <a:solidFill>
                  <a:srgbClr val="C00000"/>
                </a:solidFill>
                <a:latin typeface="Times New Roman" pitchFamily="18" charset="0"/>
                <a:cs typeface="Times New Roman" pitchFamily="18" charset="0"/>
              </a:rPr>
              <a:t>ценностям</a:t>
            </a: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(имуществу</a:t>
            </a: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потери </a:t>
            </a:r>
            <a:r>
              <a:rPr lang="ru-RU" b="1" dirty="0">
                <a:latin typeface="Times New Roman" pitchFamily="18" charset="0"/>
                <a:cs typeface="Times New Roman" pitchFamily="18" charset="0"/>
              </a:rPr>
              <a:t>вследствие </a:t>
            </a:r>
            <a:r>
              <a:rPr lang="ru-RU" b="1" dirty="0" err="1" smtClean="0">
                <a:latin typeface="Times New Roman" pitchFamily="18" charset="0"/>
                <a:cs typeface="Times New Roman" pitchFamily="18" charset="0"/>
              </a:rPr>
              <a:t>недополучения</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продукции или ухудшения ее качества во всех отраслях экономики;</a:t>
            </a:r>
          </a:p>
          <a:p>
            <a:pPr marL="0" indent="0">
              <a:buNone/>
            </a:pP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	</a:t>
            </a:r>
            <a:r>
              <a:rPr lang="ru-RU" b="1" dirty="0" smtClean="0">
                <a:solidFill>
                  <a:srgbClr val="C00000"/>
                </a:solidFill>
                <a:latin typeface="Times New Roman" pitchFamily="18" charset="0"/>
                <a:cs typeface="Times New Roman" pitchFamily="18" charset="0"/>
              </a:rPr>
              <a:t>ущерб экосистемам </a:t>
            </a:r>
            <a:r>
              <a:rPr lang="ru-RU" b="1" dirty="0">
                <a:latin typeface="Times New Roman" pitchFamily="18" charset="0"/>
                <a:cs typeface="Times New Roman" pitchFamily="18" charset="0"/>
              </a:rPr>
              <a:t>(</a:t>
            </a:r>
            <a:r>
              <a:rPr lang="ru-RU" b="1" i="1" dirty="0">
                <a:latin typeface="Times New Roman" pitchFamily="18" charset="0"/>
                <a:cs typeface="Times New Roman" pitchFamily="18" charset="0"/>
              </a:rPr>
              <a:t>деградация ландшафтов, генные мутации, исчезновение отдельных видов растений или животных и т. п.).</a:t>
            </a:r>
          </a:p>
          <a:p>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38040836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solidFill>
                  <a:schemeClr val="tx1"/>
                </a:solidFill>
                <a:latin typeface="Times New Roman" pitchFamily="18" charset="0"/>
                <a:cs typeface="Times New Roman" pitchFamily="18" charset="0"/>
              </a:rPr>
              <a:t>4.6.Структура экологических издержек( </a:t>
            </a:r>
            <a:r>
              <a:rPr lang="ru-RU" b="1" dirty="0" smtClean="0">
                <a:solidFill>
                  <a:schemeClr val="tx1"/>
                </a:solidFill>
                <a:latin typeface="Times New Roman" pitchFamily="18" charset="0"/>
                <a:cs typeface="Times New Roman" pitchFamily="18" charset="0"/>
              </a:rPr>
              <a:t>пост-затраты)</a:t>
            </a:r>
            <a:endParaRPr lang="ru-RU" dirty="0"/>
          </a:p>
        </p:txBody>
      </p:sp>
      <p:sp>
        <p:nvSpPr>
          <p:cNvPr id="3" name="Объект 2"/>
          <p:cNvSpPr>
            <a:spLocks noGrp="1"/>
          </p:cNvSpPr>
          <p:nvPr>
            <p:ph sz="quarter" idx="1"/>
          </p:nvPr>
        </p:nvSpPr>
        <p:spPr>
          <a:xfrm>
            <a:off x="457200" y="1600200"/>
            <a:ext cx="7787208" cy="4873752"/>
          </a:xfrm>
        </p:spPr>
        <p:txBody>
          <a:bodyPr>
            <a:normAutofit/>
          </a:bodyPr>
          <a:lstStyle/>
          <a:p>
            <a:pPr marL="0" indent="0">
              <a:buNone/>
            </a:pPr>
            <a:r>
              <a:rPr lang="ru-RU" sz="2800" b="1" dirty="0" smtClean="0">
                <a:latin typeface="Times New Roman" pitchFamily="18" charset="0"/>
                <a:cs typeface="Times New Roman" pitchFamily="18" charset="0"/>
              </a:rPr>
              <a:t> </a:t>
            </a:r>
            <a:r>
              <a:rPr lang="ru-RU" sz="2800" b="1" i="1" dirty="0" smtClean="0">
                <a:latin typeface="Times New Roman" pitchFamily="18" charset="0"/>
                <a:cs typeface="Times New Roman" pitchFamily="18" charset="0"/>
              </a:rPr>
              <a:t>Пост-затраты</a:t>
            </a:r>
            <a:r>
              <a:rPr lang="ru-RU" sz="2800" b="1" dirty="0">
                <a:latin typeface="Times New Roman" pitchFamily="18" charset="0"/>
                <a:cs typeface="Times New Roman" pitchFamily="18" charset="0"/>
              </a:rPr>
              <a:t>– </a:t>
            </a:r>
            <a:r>
              <a:rPr lang="ru-RU" sz="2800" b="1" dirty="0" smtClean="0">
                <a:latin typeface="Times New Roman" pitchFamily="18" charset="0"/>
                <a:cs typeface="Times New Roman" pitchFamily="18" charset="0"/>
              </a:rPr>
              <a:t>затраты на:</a:t>
            </a:r>
          </a:p>
          <a:p>
            <a:pPr marL="0" indent="0">
              <a:buNone/>
            </a:pPr>
            <a:r>
              <a:rPr lang="ru-RU" sz="2800" b="1" dirty="0">
                <a:latin typeface="Times New Roman" pitchFamily="18" charset="0"/>
                <a:cs typeface="Times New Roman" pitchFamily="18" charset="0"/>
              </a:rPr>
              <a:t> </a:t>
            </a:r>
            <a:r>
              <a:rPr lang="ru-RU" sz="2800" b="1" dirty="0" smtClean="0">
                <a:latin typeface="Times New Roman" pitchFamily="18" charset="0"/>
                <a:cs typeface="Times New Roman" pitchFamily="18" charset="0"/>
              </a:rPr>
              <a:t>   а) нейтрализацию, </a:t>
            </a:r>
          </a:p>
          <a:p>
            <a:pPr marL="0" indent="0">
              <a:buNone/>
            </a:pPr>
            <a:r>
              <a:rPr lang="ru-RU" sz="2800" b="1" dirty="0" smtClean="0">
                <a:latin typeface="Times New Roman" pitchFamily="18" charset="0"/>
                <a:cs typeface="Times New Roman" pitchFamily="18" charset="0"/>
              </a:rPr>
              <a:t>    б)уменьшение ,</a:t>
            </a:r>
          </a:p>
          <a:p>
            <a:pPr marL="0" indent="0">
              <a:buNone/>
            </a:pPr>
            <a:r>
              <a:rPr lang="ru-RU" sz="2800" b="1" dirty="0">
                <a:latin typeface="Times New Roman" pitchFamily="18" charset="0"/>
                <a:cs typeface="Times New Roman" pitchFamily="18" charset="0"/>
              </a:rPr>
              <a:t> </a:t>
            </a:r>
            <a:r>
              <a:rPr lang="ru-RU" sz="2800" b="1" dirty="0" smtClean="0">
                <a:latin typeface="Times New Roman" pitchFamily="18" charset="0"/>
                <a:cs typeface="Times New Roman" pitchFamily="18" charset="0"/>
              </a:rPr>
              <a:t>   в) </a:t>
            </a:r>
            <a:r>
              <a:rPr lang="ru-RU" sz="2800" b="1" dirty="0">
                <a:latin typeface="Times New Roman" pitchFamily="18" charset="0"/>
                <a:cs typeface="Times New Roman" pitchFamily="18" charset="0"/>
              </a:rPr>
              <a:t>компенсацию </a:t>
            </a:r>
            <a:endParaRPr lang="ru-RU" sz="2800" b="1" dirty="0" smtClean="0">
              <a:latin typeface="Times New Roman" pitchFamily="18" charset="0"/>
              <a:cs typeface="Times New Roman" pitchFamily="18" charset="0"/>
            </a:endParaRPr>
          </a:p>
          <a:p>
            <a:pPr marL="0" indent="0">
              <a:buNone/>
            </a:pPr>
            <a:r>
              <a:rPr lang="ru-RU" sz="2800" b="1" dirty="0">
                <a:latin typeface="Times New Roman" pitchFamily="18" charset="0"/>
                <a:cs typeface="Times New Roman" pitchFamily="18" charset="0"/>
              </a:rPr>
              <a:t> </a:t>
            </a:r>
            <a:r>
              <a:rPr lang="ru-RU" sz="2800" b="1" dirty="0" smtClean="0">
                <a:latin typeface="Times New Roman" pitchFamily="18" charset="0"/>
                <a:cs typeface="Times New Roman" pitchFamily="18" charset="0"/>
              </a:rPr>
              <a:t>    уже допущенного экологического </a:t>
            </a:r>
            <a:r>
              <a:rPr lang="ru-RU" sz="2800" b="1" dirty="0">
                <a:latin typeface="Times New Roman" pitchFamily="18" charset="0"/>
                <a:cs typeface="Times New Roman" pitchFamily="18" charset="0"/>
              </a:rPr>
              <a:t>ущерба (</a:t>
            </a:r>
            <a:r>
              <a:rPr lang="ru-RU" sz="2800" b="1" i="1" dirty="0">
                <a:latin typeface="Times New Roman" pitchFamily="18" charset="0"/>
                <a:cs typeface="Times New Roman" pitchFamily="18" charset="0"/>
              </a:rPr>
              <a:t>компенсационные выплаты по экологическим искам населению, техническая ликвидация последствий аварий на предприятиях, рекультивацию (восстановление) нарушенных природных комплексов).</a:t>
            </a:r>
          </a:p>
        </p:txBody>
      </p:sp>
    </p:spTree>
    <p:extLst>
      <p:ext uri="{BB962C8B-B14F-4D97-AF65-F5344CB8AC3E}">
        <p14:creationId xmlns:p14="http://schemas.microsoft.com/office/powerpoint/2010/main" val="40036625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chemeClr val="tx1"/>
                </a:solidFill>
                <a:latin typeface="Times New Roman" pitchFamily="18" charset="0"/>
                <a:cs typeface="Times New Roman" pitchFamily="18" charset="0"/>
              </a:rPr>
              <a:t>5.Экономический оптимум загрязнения окружающей среды</a:t>
            </a:r>
          </a:p>
        </p:txBody>
      </p:sp>
      <p:sp>
        <p:nvSpPr>
          <p:cNvPr id="3" name="Объект 2"/>
          <p:cNvSpPr>
            <a:spLocks noGrp="1"/>
          </p:cNvSpPr>
          <p:nvPr>
            <p:ph sz="quarter" idx="1"/>
          </p:nvPr>
        </p:nvSpPr>
        <p:spPr/>
        <p:txBody>
          <a:bodyPr/>
          <a:lstStyle/>
          <a:p>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28800"/>
            <a:ext cx="6912768"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73028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latin typeface="Times New Roman" pitchFamily="18" charset="0"/>
                <a:cs typeface="Times New Roman" pitchFamily="18" charset="0"/>
              </a:rPr>
              <a:t>5.1. Виды природоохранных издержек</a:t>
            </a:r>
            <a:endParaRPr lang="ru-RU" b="1" dirty="0">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7715200" cy="4873752"/>
          </a:xfrm>
        </p:spPr>
        <p:txBody>
          <a:bodyPr>
            <a:normAutofit/>
          </a:bodyPr>
          <a:lstStyle/>
          <a:p>
            <a:pPr marL="0" indent="0">
              <a:buNone/>
            </a:pPr>
            <a:r>
              <a:rPr lang="ru-RU" b="1" dirty="0" smtClean="0">
                <a:latin typeface="Times New Roman" pitchFamily="18" charset="0"/>
                <a:cs typeface="Times New Roman" pitchFamily="18" charset="0"/>
              </a:rPr>
              <a:t>    </a:t>
            </a:r>
            <a:r>
              <a:rPr lang="ru-RU" b="1" dirty="0" smtClean="0">
                <a:solidFill>
                  <a:srgbClr val="C00000"/>
                </a:solidFill>
                <a:latin typeface="Times New Roman" pitchFamily="18" charset="0"/>
                <a:cs typeface="Times New Roman" pitchFamily="18" charset="0"/>
              </a:rPr>
              <a:t>1. Общие </a:t>
            </a:r>
            <a:r>
              <a:rPr lang="ru-RU" b="1" dirty="0">
                <a:solidFill>
                  <a:srgbClr val="C00000"/>
                </a:solidFill>
                <a:latin typeface="Times New Roman" pitchFamily="18" charset="0"/>
                <a:cs typeface="Times New Roman" pitchFamily="18" charset="0"/>
              </a:rPr>
              <a:t>издержки </a:t>
            </a:r>
            <a:r>
              <a:rPr lang="ru-RU" b="1" dirty="0">
                <a:latin typeface="Times New Roman" pitchFamily="18" charset="0"/>
                <a:cs typeface="Times New Roman" pitchFamily="18" charset="0"/>
              </a:rPr>
              <a:t>определяют размеры средств, затраченных в целом на реализацию </a:t>
            </a:r>
            <a:r>
              <a:rPr lang="ru-RU" b="1" dirty="0" smtClean="0">
                <a:latin typeface="Times New Roman" pitchFamily="18" charset="0"/>
                <a:cs typeface="Times New Roman" pitchFamily="18" charset="0"/>
              </a:rPr>
              <a:t>природоохранной </a:t>
            </a:r>
            <a:r>
              <a:rPr lang="ru-RU" b="1" dirty="0">
                <a:latin typeface="Times New Roman" pitchFamily="18" charset="0"/>
                <a:cs typeface="Times New Roman" pitchFamily="18" charset="0"/>
              </a:rPr>
              <a:t>деятельности на предприятии.</a:t>
            </a:r>
          </a:p>
          <a:p>
            <a:pPr marL="0" indent="0">
              <a:buNone/>
            </a:pPr>
            <a:r>
              <a:rPr lang="ru-RU" b="1" dirty="0" smtClean="0">
                <a:latin typeface="Times New Roman" pitchFamily="18" charset="0"/>
                <a:cs typeface="Times New Roman" pitchFamily="18" charset="0"/>
              </a:rPr>
              <a:t>   </a:t>
            </a:r>
            <a:r>
              <a:rPr lang="ru-RU" b="1" dirty="0" smtClean="0">
                <a:solidFill>
                  <a:srgbClr val="C00000"/>
                </a:solidFill>
                <a:latin typeface="Times New Roman" pitchFamily="18" charset="0"/>
                <a:cs typeface="Times New Roman" pitchFamily="18" charset="0"/>
              </a:rPr>
              <a:t>2.Средние </a:t>
            </a:r>
            <a:r>
              <a:rPr lang="ru-RU" b="1" dirty="0">
                <a:solidFill>
                  <a:srgbClr val="C00000"/>
                </a:solidFill>
                <a:latin typeface="Times New Roman" pitchFamily="18" charset="0"/>
                <a:cs typeface="Times New Roman" pitchFamily="18" charset="0"/>
              </a:rPr>
              <a:t>(удельные) издержки </a:t>
            </a:r>
            <a:r>
              <a:rPr lang="ru-RU" b="1" dirty="0">
                <a:latin typeface="Times New Roman" pitchFamily="18" charset="0"/>
                <a:cs typeface="Times New Roman" pitchFamily="18" charset="0"/>
              </a:rPr>
              <a:t>характеризуют затраты на </a:t>
            </a:r>
            <a:r>
              <a:rPr lang="ru-RU" b="1" i="1" dirty="0">
                <a:latin typeface="Times New Roman" pitchFamily="18" charset="0"/>
                <a:cs typeface="Times New Roman" pitchFamily="18" charset="0"/>
              </a:rPr>
              <a:t>очистку физической единицы </a:t>
            </a:r>
            <a:r>
              <a:rPr lang="ru-RU" b="1" dirty="0">
                <a:latin typeface="Times New Roman" pitchFamily="18" charset="0"/>
                <a:cs typeface="Times New Roman" pitchFamily="18" charset="0"/>
              </a:rPr>
              <a:t>выбросов, сбросов, отходов.</a:t>
            </a:r>
          </a:p>
          <a:p>
            <a:pPr marL="0" indent="0">
              <a:buNone/>
            </a:pPr>
            <a:r>
              <a:rPr lang="ru-RU" b="1" dirty="0" smtClean="0">
                <a:latin typeface="Times New Roman" pitchFamily="18" charset="0"/>
                <a:cs typeface="Times New Roman" pitchFamily="18" charset="0"/>
              </a:rPr>
              <a:t>  </a:t>
            </a:r>
            <a:r>
              <a:rPr lang="ru-RU" b="1" dirty="0" smtClean="0">
                <a:solidFill>
                  <a:srgbClr val="C00000"/>
                </a:solidFill>
                <a:latin typeface="Times New Roman" pitchFamily="18" charset="0"/>
                <a:cs typeface="Times New Roman" pitchFamily="18" charset="0"/>
              </a:rPr>
              <a:t>3.Предельные </a:t>
            </a:r>
            <a:r>
              <a:rPr lang="ru-RU" b="1" dirty="0">
                <a:solidFill>
                  <a:srgbClr val="C00000"/>
                </a:solidFill>
                <a:latin typeface="Times New Roman" pitchFamily="18" charset="0"/>
                <a:cs typeface="Times New Roman" pitchFamily="18" charset="0"/>
              </a:rPr>
              <a:t>издержки</a:t>
            </a: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приростные величины и характеризуют </a:t>
            </a:r>
            <a:r>
              <a:rPr lang="ru-RU" b="1" i="1" dirty="0">
                <a:latin typeface="Times New Roman" pitchFamily="18" charset="0"/>
                <a:cs typeface="Times New Roman" pitchFamily="18" charset="0"/>
              </a:rPr>
              <a:t>дополнительные</a:t>
            </a:r>
            <a:r>
              <a:rPr lang="ru-RU" b="1" dirty="0">
                <a:latin typeface="Times New Roman" pitchFamily="18" charset="0"/>
                <a:cs typeface="Times New Roman" pitchFamily="18" charset="0"/>
              </a:rPr>
              <a:t> затраты на очистку каждой </a:t>
            </a:r>
            <a:r>
              <a:rPr lang="ru-RU" b="1" i="1" dirty="0">
                <a:latin typeface="Times New Roman" pitchFamily="18" charset="0"/>
                <a:cs typeface="Times New Roman" pitchFamily="18" charset="0"/>
              </a:rPr>
              <a:t>дополнительной тонны выбросов</a:t>
            </a:r>
            <a:r>
              <a:rPr lang="ru-RU" b="1" dirty="0">
                <a:latin typeface="Times New Roman" pitchFamily="18" charset="0"/>
                <a:cs typeface="Times New Roman" pitchFamily="18" charset="0"/>
              </a:rPr>
              <a:t> и метра кубического сбросов сточных вод.</a:t>
            </a:r>
          </a:p>
        </p:txBody>
      </p:sp>
    </p:spTree>
    <p:extLst>
      <p:ext uri="{BB962C8B-B14F-4D97-AF65-F5344CB8AC3E}">
        <p14:creationId xmlns:p14="http://schemas.microsoft.com/office/powerpoint/2010/main" val="34825355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7467600" cy="1143000"/>
          </a:xfrm>
        </p:spPr>
        <p:txBody>
          <a:bodyPr>
            <a:noAutofit/>
          </a:bodyPr>
          <a:lstStyle/>
          <a:p>
            <a:r>
              <a:rPr lang="ru-RU" sz="2400" b="1" dirty="0" smtClean="0">
                <a:solidFill>
                  <a:schemeClr val="tx1"/>
                </a:solidFill>
                <a:latin typeface="Times New Roman" pitchFamily="18" charset="0"/>
                <a:cs typeface="Times New Roman" pitchFamily="18" charset="0"/>
              </a:rPr>
              <a:t>5.3.Кривая предельного  экономического ущерба </a:t>
            </a:r>
            <a:r>
              <a:rPr lang="ru-RU" sz="2400" b="1" dirty="0">
                <a:solidFill>
                  <a:schemeClr val="tx1"/>
                </a:solidFill>
                <a:latin typeface="Times New Roman" pitchFamily="18" charset="0"/>
                <a:cs typeface="Times New Roman" pitchFamily="18" charset="0"/>
              </a:rPr>
              <a:t>от количества загрязняющих </a:t>
            </a:r>
            <a:r>
              <a:rPr lang="ru-RU" sz="2400" b="1" dirty="0" smtClean="0">
                <a:solidFill>
                  <a:schemeClr val="tx1"/>
                </a:solidFill>
                <a:latin typeface="Times New Roman" pitchFamily="18" charset="0"/>
                <a:cs typeface="Times New Roman" pitchFamily="18" charset="0"/>
              </a:rPr>
              <a:t>веществ</a:t>
            </a:r>
            <a:r>
              <a:rPr lang="ru-RU" sz="2400" b="1" dirty="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в ОС</a:t>
            </a:r>
            <a:endParaRPr lang="ru-RU" sz="2400" b="1" dirty="0">
              <a:solidFill>
                <a:schemeClr val="tx1"/>
              </a:solidFill>
              <a:latin typeface="Times New Roman" pitchFamily="18" charset="0"/>
              <a:cs typeface="Times New Roman" pitchFamily="18" charset="0"/>
            </a:endParaRPr>
          </a:p>
        </p:txBody>
      </p:sp>
      <p:pic>
        <p:nvPicPr>
          <p:cNvPr id="1026"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611560" y="1412776"/>
            <a:ext cx="7128792"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94946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solidFill>
                  <a:schemeClr val="tx1"/>
                </a:solidFill>
                <a:latin typeface="Times New Roman" pitchFamily="18" charset="0"/>
                <a:cs typeface="Times New Roman" pitchFamily="18" charset="0"/>
              </a:rPr>
              <a:t>5.4.Кривая </a:t>
            </a:r>
            <a:r>
              <a:rPr lang="ru-RU" sz="2800" b="1" dirty="0">
                <a:solidFill>
                  <a:schemeClr val="tx1"/>
                </a:solidFill>
                <a:latin typeface="Times New Roman" pitchFamily="18" charset="0"/>
                <a:cs typeface="Times New Roman" pitchFamily="18" charset="0"/>
              </a:rPr>
              <a:t>предельного  экономического ущерба </a:t>
            </a:r>
            <a:r>
              <a:rPr lang="ru-RU" sz="2800" b="1" dirty="0" smtClean="0">
                <a:solidFill>
                  <a:schemeClr val="tx1"/>
                </a:solidFill>
                <a:latin typeface="Times New Roman" pitchFamily="18" charset="0"/>
                <a:cs typeface="Times New Roman" pitchFamily="18" charset="0"/>
              </a:rPr>
              <a:t>: обозначения</a:t>
            </a:r>
            <a:endParaRPr lang="ru-RU" sz="2800" dirty="0">
              <a:solidFill>
                <a:schemeClr val="tx1"/>
              </a:solidFill>
            </a:endParaRPr>
          </a:p>
        </p:txBody>
      </p:sp>
      <p:sp>
        <p:nvSpPr>
          <p:cNvPr id="3" name="Объект 2"/>
          <p:cNvSpPr>
            <a:spLocks noGrp="1"/>
          </p:cNvSpPr>
          <p:nvPr>
            <p:ph sz="quarter" idx="1"/>
          </p:nvPr>
        </p:nvSpPr>
        <p:spPr>
          <a:xfrm>
            <a:off x="457200" y="1340768"/>
            <a:ext cx="7859216" cy="5133184"/>
          </a:xfrm>
        </p:spPr>
        <p:txBody>
          <a:bodyPr>
            <a:normAutofit fontScale="92500" lnSpcReduction="20000"/>
          </a:bodyPr>
          <a:lstStyle/>
          <a:p>
            <a:pPr marL="0" indent="0">
              <a:buNone/>
            </a:pP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f </a:t>
            </a:r>
            <a:r>
              <a:rPr lang="ru-RU" b="1" i="1" dirty="0" smtClean="0">
                <a:latin typeface="Times New Roman" pitchFamily="18" charset="0"/>
                <a:cs typeface="Times New Roman" pitchFamily="18" charset="0"/>
              </a:rPr>
              <a:t>– ассимиляционная ресурсоемкость  </a:t>
            </a:r>
            <a:r>
              <a:rPr lang="ru-RU" b="1" i="1" dirty="0">
                <a:latin typeface="Times New Roman" pitchFamily="18" charset="0"/>
                <a:cs typeface="Times New Roman" pitchFamily="18" charset="0"/>
              </a:rPr>
              <a:t>природной среды; </a:t>
            </a:r>
            <a:endParaRPr lang="ru-RU" b="1" i="1" dirty="0" smtClean="0">
              <a:latin typeface="Times New Roman" pitchFamily="18" charset="0"/>
              <a:cs typeface="Times New Roman" pitchFamily="18" charset="0"/>
            </a:endParaRPr>
          </a:p>
          <a:p>
            <a:pPr marL="0" indent="0">
              <a:buNone/>
            </a:pP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      W </a:t>
            </a:r>
            <a:r>
              <a:rPr lang="ru-RU" b="1" i="1" dirty="0">
                <a:latin typeface="Times New Roman" pitchFamily="18" charset="0"/>
                <a:cs typeface="Times New Roman" pitchFamily="18" charset="0"/>
              </a:rPr>
              <a:t>- объем вредных веществ, образовавшихся в процессе </a:t>
            </a:r>
            <a:r>
              <a:rPr lang="ru-RU" b="1" i="1" dirty="0" smtClean="0">
                <a:latin typeface="Times New Roman" pitchFamily="18" charset="0"/>
                <a:cs typeface="Times New Roman" pitchFamily="18" charset="0"/>
              </a:rPr>
              <a:t>производства; </a:t>
            </a:r>
          </a:p>
          <a:p>
            <a:pPr marL="0" indent="0">
              <a:buNone/>
            </a:pP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ЭУ –экономический ущерб в денежном выражении. </a:t>
            </a:r>
            <a:endParaRPr lang="ru-RU" b="1" i="1" dirty="0">
              <a:latin typeface="Times New Roman" pitchFamily="18" charset="0"/>
              <a:cs typeface="Times New Roman" pitchFamily="18" charset="0"/>
            </a:endParaRPr>
          </a:p>
          <a:p>
            <a:pPr marL="0" indent="0">
              <a:buNone/>
            </a:pP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  1,При превышении </a:t>
            </a:r>
            <a:r>
              <a:rPr lang="ru-RU" b="1" i="1" dirty="0">
                <a:latin typeface="Times New Roman" pitchFamily="18" charset="0"/>
                <a:cs typeface="Times New Roman" pitchFamily="18" charset="0"/>
              </a:rPr>
              <a:t>f </a:t>
            </a:r>
            <a:r>
              <a:rPr lang="ru-RU" b="1" i="1" dirty="0" smtClean="0">
                <a:latin typeface="Times New Roman" pitchFamily="18" charset="0"/>
                <a:cs typeface="Times New Roman" pitchFamily="18" charset="0"/>
              </a:rPr>
              <a:t>за счет увеличения </a:t>
            </a:r>
            <a:r>
              <a:rPr lang="ru-RU" b="1" i="1" dirty="0">
                <a:latin typeface="Times New Roman" pitchFamily="18" charset="0"/>
                <a:cs typeface="Times New Roman" pitchFamily="18" charset="0"/>
              </a:rPr>
              <a:t>объема вы­бросов </a:t>
            </a:r>
            <a:r>
              <a:rPr lang="ru-RU" b="1" i="1" dirty="0" smtClean="0">
                <a:latin typeface="Times New Roman" pitchFamily="18" charset="0"/>
                <a:cs typeface="Times New Roman" pitchFamily="18" charset="0"/>
              </a:rPr>
              <a:t>, ОС уже </a:t>
            </a:r>
            <a:r>
              <a:rPr lang="ru-RU" b="1" i="1" dirty="0">
                <a:latin typeface="Times New Roman" pitchFamily="18" charset="0"/>
                <a:cs typeface="Times New Roman" pitchFamily="18" charset="0"/>
              </a:rPr>
              <a:t>не справляется </a:t>
            </a:r>
            <a:r>
              <a:rPr lang="ru-RU" b="1" i="1" dirty="0" smtClean="0">
                <a:latin typeface="Times New Roman" pitchFamily="18" charset="0"/>
                <a:cs typeface="Times New Roman" pitchFamily="18" charset="0"/>
              </a:rPr>
              <a:t>с антропогенной нагрузкой и </a:t>
            </a:r>
            <a:r>
              <a:rPr lang="ru-RU" b="1" i="1" dirty="0">
                <a:latin typeface="Times New Roman" pitchFamily="18" charset="0"/>
                <a:cs typeface="Times New Roman" pitchFamily="18" charset="0"/>
              </a:rPr>
              <a:t>начинается изменение ее свойств. </a:t>
            </a:r>
            <a:endParaRPr lang="ru-RU" b="1" i="1" dirty="0" smtClean="0">
              <a:latin typeface="Times New Roman" pitchFamily="18" charset="0"/>
              <a:cs typeface="Times New Roman" pitchFamily="18" charset="0"/>
            </a:endParaRPr>
          </a:p>
          <a:p>
            <a:pPr marL="0" indent="0">
              <a:buNone/>
            </a:pP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  2. Каждая </a:t>
            </a:r>
            <a:r>
              <a:rPr lang="ru-RU" b="1" i="1" dirty="0">
                <a:latin typeface="Times New Roman" pitchFamily="18" charset="0"/>
                <a:cs typeface="Times New Roman" pitchFamily="18" charset="0"/>
              </a:rPr>
              <a:t>дополнительная </a:t>
            </a:r>
            <a:r>
              <a:rPr lang="ru-RU" b="1" i="1" dirty="0" smtClean="0">
                <a:latin typeface="Times New Roman" pitchFamily="18" charset="0"/>
                <a:cs typeface="Times New Roman" pitchFamily="18" charset="0"/>
              </a:rPr>
              <a:t>порция </a:t>
            </a:r>
            <a:r>
              <a:rPr lang="ru-RU" b="1" i="1" dirty="0">
                <a:latin typeface="Times New Roman" pitchFamily="18" charset="0"/>
                <a:cs typeface="Times New Roman" pitchFamily="18" charset="0"/>
              </a:rPr>
              <a:t>загрязнения наносит все больший ущерб. Так, предельный ущерб в точке </a:t>
            </a:r>
            <a:r>
              <a:rPr lang="en-US" b="1" i="1" dirty="0">
                <a:latin typeface="Times New Roman" pitchFamily="18" charset="0"/>
                <a:cs typeface="Times New Roman" pitchFamily="18" charset="0"/>
              </a:rPr>
              <a:t>f</a:t>
            </a:r>
            <a:r>
              <a:rPr lang="ru-RU" b="1" i="1" baseline="-25000" dirty="0">
                <a:latin typeface="Times New Roman" pitchFamily="18" charset="0"/>
                <a:cs typeface="Times New Roman" pitchFamily="18" charset="0"/>
              </a:rPr>
              <a:t>1</a:t>
            </a:r>
            <a:r>
              <a:rPr lang="ru-RU" b="1" i="1" dirty="0">
                <a:latin typeface="Times New Roman" pitchFamily="18" charset="0"/>
                <a:cs typeface="Times New Roman" pitchFamily="18" charset="0"/>
              </a:rPr>
              <a:t> равен ЭУ</a:t>
            </a:r>
            <a:r>
              <a:rPr lang="ru-RU" b="1" i="1" baseline="-25000" dirty="0">
                <a:latin typeface="Times New Roman" pitchFamily="18" charset="0"/>
                <a:cs typeface="Times New Roman" pitchFamily="18" charset="0"/>
              </a:rPr>
              <a:t>1</a:t>
            </a:r>
            <a:r>
              <a:rPr lang="ru-RU" b="1" i="1" dirty="0">
                <a:latin typeface="Times New Roman" pitchFamily="18" charset="0"/>
                <a:cs typeface="Times New Roman" pitchFamily="18" charset="0"/>
              </a:rPr>
              <a:t>(</a:t>
            </a:r>
            <a:r>
              <a:rPr lang="en-US" b="1" i="1" dirty="0">
                <a:latin typeface="Times New Roman" pitchFamily="18" charset="0"/>
                <a:cs typeface="Times New Roman" pitchFamily="18" charset="0"/>
              </a:rPr>
              <a:t>f</a:t>
            </a:r>
            <a:r>
              <a:rPr lang="ru-RU" b="1" i="1" baseline="-25000" dirty="0">
                <a:latin typeface="Times New Roman" pitchFamily="18" charset="0"/>
                <a:cs typeface="Times New Roman" pitchFamily="18" charset="0"/>
              </a:rPr>
              <a:t>1</a:t>
            </a:r>
            <a:r>
              <a:rPr lang="ru-RU" b="1" i="1" dirty="0">
                <a:latin typeface="Times New Roman" pitchFamily="18" charset="0"/>
                <a:cs typeface="Times New Roman" pitchFamily="18" charset="0"/>
              </a:rPr>
              <a:t>). Это та дополнительная порция ущерба, которая возникает вследст­вие малого приращения загрязнения в точке </a:t>
            </a:r>
            <a:r>
              <a:rPr lang="en-US" b="1" i="1" dirty="0">
                <a:latin typeface="Times New Roman" pitchFamily="18" charset="0"/>
                <a:cs typeface="Times New Roman" pitchFamily="18" charset="0"/>
              </a:rPr>
              <a:t>f</a:t>
            </a:r>
            <a:r>
              <a:rPr lang="ru-RU" b="1" i="1" baseline="-25000" dirty="0">
                <a:latin typeface="Times New Roman" pitchFamily="18" charset="0"/>
                <a:cs typeface="Times New Roman" pitchFamily="18" charset="0"/>
              </a:rPr>
              <a:t>1</a:t>
            </a:r>
            <a:r>
              <a:rPr lang="ru-RU" b="1" i="1" dirty="0">
                <a:latin typeface="Times New Roman" pitchFamily="18" charset="0"/>
                <a:cs typeface="Times New Roman" pitchFamily="18" charset="0"/>
              </a:rPr>
              <a:t>.</a:t>
            </a:r>
          </a:p>
          <a:p>
            <a:pPr marL="0" indent="0">
              <a:buNone/>
            </a:pPr>
            <a:r>
              <a:rPr lang="ru-RU" b="1" i="1" dirty="0" smtClean="0">
                <a:latin typeface="Times New Roman" pitchFamily="18" charset="0"/>
                <a:cs typeface="Times New Roman" pitchFamily="18" charset="0"/>
              </a:rPr>
              <a:t>    3. </a:t>
            </a:r>
            <a:r>
              <a:rPr lang="ru-RU" b="1" i="1" dirty="0">
                <a:latin typeface="Times New Roman" pitchFamily="18" charset="0"/>
                <a:cs typeface="Times New Roman" pitchFamily="18" charset="0"/>
              </a:rPr>
              <a:t>О</a:t>
            </a:r>
            <a:r>
              <a:rPr lang="ru-RU" b="1" i="1" dirty="0" smtClean="0">
                <a:latin typeface="Times New Roman" pitchFamily="18" charset="0"/>
                <a:cs typeface="Times New Roman" pitchFamily="18" charset="0"/>
              </a:rPr>
              <a:t>бщий ущерб Ос равен  пло­щади </a:t>
            </a:r>
            <a:r>
              <a:rPr lang="ru-RU" b="1" i="1" dirty="0">
                <a:latin typeface="Times New Roman" pitchFamily="18" charset="0"/>
                <a:cs typeface="Times New Roman" pitchFamily="18" charset="0"/>
              </a:rPr>
              <a:t>фигуры </a:t>
            </a:r>
            <a:r>
              <a:rPr lang="en-US" b="1" i="1" dirty="0">
                <a:latin typeface="Times New Roman" pitchFamily="18" charset="0"/>
                <a:cs typeface="Times New Roman" pitchFamily="18" charset="0"/>
              </a:rPr>
              <a:t>S</a:t>
            </a:r>
            <a:r>
              <a:rPr lang="ru-RU" b="1" i="1" dirty="0">
                <a:latin typeface="Times New Roman" pitchFamily="18" charset="0"/>
                <a:cs typeface="Times New Roman" pitchFamily="18" charset="0"/>
              </a:rPr>
              <a:t>. Если загрязняющие вещества продолжают посту­пать в окружающую среду, то может быть превзойден некоторый предел устойчивости окружающей среды </a:t>
            </a:r>
            <a:r>
              <a:rPr lang="en-US" b="1" i="1" dirty="0">
                <a:latin typeface="Times New Roman" pitchFamily="18" charset="0"/>
                <a:cs typeface="Times New Roman" pitchFamily="18" charset="0"/>
              </a:rPr>
              <a:t>f</a:t>
            </a:r>
            <a:r>
              <a:rPr lang="ru-RU" b="1" i="1" baseline="-25000" dirty="0">
                <a:latin typeface="Times New Roman" pitchFamily="18" charset="0"/>
                <a:cs typeface="Times New Roman" pitchFamily="18" charset="0"/>
              </a:rPr>
              <a:t>2</a:t>
            </a:r>
            <a:r>
              <a:rPr lang="ru-RU" b="1" i="1" dirty="0">
                <a:latin typeface="Times New Roman" pitchFamily="18" charset="0"/>
                <a:cs typeface="Times New Roman" pitchFamily="18" charset="0"/>
              </a:rPr>
              <a:t>, что приведет к деграда­ции экосистемы и скачкообразному росту ущерба.</a:t>
            </a:r>
          </a:p>
          <a:p>
            <a:endParaRPr lang="ru-RU" b="1" i="1" dirty="0">
              <a:latin typeface="Times New Roman" pitchFamily="18" charset="0"/>
              <a:cs typeface="Times New Roman" pitchFamily="18" charset="0"/>
            </a:endParaRPr>
          </a:p>
        </p:txBody>
      </p:sp>
    </p:spTree>
    <p:extLst>
      <p:ext uri="{BB962C8B-B14F-4D97-AF65-F5344CB8AC3E}">
        <p14:creationId xmlns:p14="http://schemas.microsoft.com/office/powerpoint/2010/main" val="40147179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700" b="1" dirty="0" smtClean="0">
                <a:solidFill>
                  <a:schemeClr val="tx1"/>
                </a:solidFill>
                <a:latin typeface="Times New Roman" pitchFamily="18" charset="0"/>
                <a:cs typeface="Times New Roman" pitchFamily="18" charset="0"/>
              </a:rPr>
              <a:t>5.5.Кривая </a:t>
            </a:r>
            <a:r>
              <a:rPr lang="ru-RU" sz="2700" b="1" dirty="0">
                <a:solidFill>
                  <a:schemeClr val="tx1"/>
                </a:solidFill>
                <a:latin typeface="Times New Roman" pitchFamily="18" charset="0"/>
                <a:cs typeface="Times New Roman" pitchFamily="18" charset="0"/>
              </a:rPr>
              <a:t>предельных природоохранных затрат </a:t>
            </a:r>
            <a:endParaRPr lang="ru-RU" dirty="0">
              <a:solidFill>
                <a:schemeClr val="tx1"/>
              </a:solidFill>
              <a:latin typeface="Times New Roman" pitchFamily="18" charset="0"/>
              <a:cs typeface="Times New Roman" pitchFamily="18" charset="0"/>
            </a:endParaRPr>
          </a:p>
        </p:txBody>
      </p:sp>
      <p:pic>
        <p:nvPicPr>
          <p:cNvPr id="2050"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755576" y="1700808"/>
            <a:ext cx="7200800"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0027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1.2. Нормирование </a:t>
            </a:r>
            <a:r>
              <a:rPr lang="ru-RU" b="1" dirty="0">
                <a:solidFill>
                  <a:schemeClr val="tx1"/>
                </a:solidFill>
                <a:latin typeface="Times New Roman" pitchFamily="18" charset="0"/>
                <a:cs typeface="Times New Roman" pitchFamily="18" charset="0"/>
              </a:rPr>
              <a:t>качества окружающей природной среды </a:t>
            </a:r>
          </a:p>
        </p:txBody>
      </p:sp>
      <p:sp>
        <p:nvSpPr>
          <p:cNvPr id="3" name="Объект 2"/>
          <p:cNvSpPr>
            <a:spLocks noGrp="1"/>
          </p:cNvSpPr>
          <p:nvPr>
            <p:ph sz="quarter" idx="1"/>
          </p:nvPr>
        </p:nvSpPr>
        <p:spPr>
          <a:xfrm>
            <a:off x="457200" y="1600200"/>
            <a:ext cx="8003232" cy="4873752"/>
          </a:xfrm>
        </p:spPr>
        <p:txBody>
          <a:bodyPr>
            <a:normAutofit/>
          </a:bodyPr>
          <a:lstStyle/>
          <a:p>
            <a:pPr marL="0" indent="0">
              <a:buNone/>
            </a:pPr>
            <a:r>
              <a:rPr lang="ru-RU" b="1" dirty="0" smtClean="0">
                <a:latin typeface="Times New Roman" pitchFamily="18" charset="0"/>
                <a:cs typeface="Times New Roman" pitchFamily="18" charset="0"/>
              </a:rPr>
              <a:t>    процесс  разработки </a:t>
            </a:r>
            <a:r>
              <a:rPr lang="ru-RU" b="1" dirty="0">
                <a:latin typeface="Times New Roman" pitchFamily="18" charset="0"/>
                <a:cs typeface="Times New Roman" pitchFamily="18" charset="0"/>
              </a:rPr>
              <a:t>и придания юридической силы </a:t>
            </a:r>
            <a:r>
              <a:rPr lang="ru-RU" b="1" dirty="0" smtClean="0">
                <a:latin typeface="Times New Roman" pitchFamily="18" charset="0"/>
                <a:cs typeface="Times New Roman" pitchFamily="18" charset="0"/>
              </a:rPr>
              <a:t>показателям  </a:t>
            </a:r>
            <a:r>
              <a:rPr lang="ru-RU" b="1" dirty="0">
                <a:latin typeface="Times New Roman" pitchFamily="18" charset="0"/>
                <a:cs typeface="Times New Roman" pitchFamily="18" charset="0"/>
              </a:rPr>
              <a:t>предельно допустимого воздействия человека на </a:t>
            </a:r>
            <a:r>
              <a:rPr lang="ru-RU" b="1" dirty="0" smtClean="0">
                <a:latin typeface="Times New Roman" pitchFamily="18" charset="0"/>
                <a:cs typeface="Times New Roman" pitchFamily="18" charset="0"/>
              </a:rPr>
              <a:t>ОС. </a:t>
            </a:r>
          </a:p>
          <a:p>
            <a:pPr marL="0" indent="0">
              <a:buNone/>
            </a:pPr>
            <a:r>
              <a:rPr lang="ru-RU" b="1" dirty="0" smtClean="0">
                <a:solidFill>
                  <a:srgbClr val="C00000"/>
                </a:solidFill>
                <a:latin typeface="Times New Roman" pitchFamily="18" charset="0"/>
                <a:cs typeface="Times New Roman" pitchFamily="18" charset="0"/>
              </a:rPr>
              <a:t>Нормативы </a:t>
            </a:r>
            <a:r>
              <a:rPr lang="ru-RU" b="1" dirty="0">
                <a:solidFill>
                  <a:srgbClr val="C00000"/>
                </a:solidFill>
                <a:latin typeface="Times New Roman" pitchFamily="18" charset="0"/>
                <a:cs typeface="Times New Roman" pitchFamily="18" charset="0"/>
              </a:rPr>
              <a:t>качества </a:t>
            </a:r>
            <a:r>
              <a:rPr lang="ru-RU" b="1" dirty="0">
                <a:latin typeface="Times New Roman" pitchFamily="18" charset="0"/>
                <a:cs typeface="Times New Roman" pitchFamily="18" charset="0"/>
              </a:rPr>
              <a:t>– предельно допустимые нормы воздействия на </a:t>
            </a:r>
            <a:r>
              <a:rPr lang="ru-RU" b="1" dirty="0" smtClean="0">
                <a:latin typeface="Times New Roman" pitchFamily="18" charset="0"/>
                <a:cs typeface="Times New Roman" pitchFamily="18" charset="0"/>
              </a:rPr>
              <a:t>ОС антропогенной </a:t>
            </a:r>
            <a:r>
              <a:rPr lang="ru-RU" b="1" dirty="0">
                <a:latin typeface="Times New Roman" pitchFamily="18" charset="0"/>
                <a:cs typeface="Times New Roman" pitchFamily="18" charset="0"/>
              </a:rPr>
              <a:t>деятельности человека</a:t>
            </a:r>
            <a:r>
              <a:rPr lang="ru-RU" b="1" dirty="0" smtClean="0">
                <a:latin typeface="Times New Roman" pitchFamily="18" charset="0"/>
                <a:cs typeface="Times New Roman" pitchFamily="18" charset="0"/>
              </a:rPr>
              <a:t>.</a:t>
            </a:r>
          </a:p>
          <a:p>
            <a:pPr marL="0" indent="0">
              <a:buNone/>
            </a:pPr>
            <a:r>
              <a:rPr lang="ru-RU" b="1" dirty="0" smtClean="0">
                <a:solidFill>
                  <a:srgbClr val="C00000"/>
                </a:solidFill>
                <a:latin typeface="Times New Roman" pitchFamily="18" charset="0"/>
                <a:cs typeface="Times New Roman" pitchFamily="18" charset="0"/>
              </a:rPr>
              <a:t>Критерий качества</a:t>
            </a:r>
            <a:r>
              <a:rPr lang="ru-RU" b="1" dirty="0" smtClean="0">
                <a:latin typeface="Times New Roman" pitchFamily="18" charset="0"/>
                <a:cs typeface="Times New Roman" pitchFamily="18" charset="0"/>
              </a:rPr>
              <a:t> ОС -  </a:t>
            </a:r>
            <a:r>
              <a:rPr lang="ru-RU" b="1" dirty="0">
                <a:latin typeface="Times New Roman" pitchFamily="18" charset="0"/>
                <a:cs typeface="Times New Roman" pitchFamily="18" charset="0"/>
              </a:rPr>
              <a:t>состояние </a:t>
            </a:r>
            <a:r>
              <a:rPr lang="ru-RU" b="1" dirty="0" smtClean="0">
                <a:latin typeface="Times New Roman" pitchFamily="18" charset="0"/>
                <a:cs typeface="Times New Roman" pitchFamily="18" charset="0"/>
              </a:rPr>
              <a:t>здоровья человека , </a:t>
            </a:r>
            <a:r>
              <a:rPr lang="ru-RU" b="1" dirty="0">
                <a:latin typeface="Times New Roman" pitchFamily="18" charset="0"/>
                <a:cs typeface="Times New Roman" pitchFamily="18" charset="0"/>
              </a:rPr>
              <a:t>которое  характеризуется продолжительностью жизни, мерой здоровья и т.д.  </a:t>
            </a:r>
            <a:r>
              <a:rPr lang="ru-RU" b="1" i="1" dirty="0">
                <a:latin typeface="Times New Roman" pitchFamily="18" charset="0"/>
                <a:cs typeface="Times New Roman" pitchFamily="18" charset="0"/>
              </a:rPr>
              <a:t>Окружающая среда оценивается как здоровая, или комфортная, при оптимальных взаимоотношениях человека со средой, когда здоровье человека находится в норме или улучшается</a:t>
            </a:r>
          </a:p>
          <a:p>
            <a:pPr marL="0" indent="0">
              <a:buNone/>
            </a:pPr>
            <a:endParaRPr lang="ru-RU" dirty="0"/>
          </a:p>
          <a:p>
            <a:endParaRPr lang="ru-RU" dirty="0"/>
          </a:p>
        </p:txBody>
      </p:sp>
    </p:spTree>
    <p:extLst>
      <p:ext uri="{BB962C8B-B14F-4D97-AF65-F5344CB8AC3E}">
        <p14:creationId xmlns:p14="http://schemas.microsoft.com/office/powerpoint/2010/main" val="21937574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solidFill>
                  <a:schemeClr val="tx1"/>
                </a:solidFill>
                <a:latin typeface="Times New Roman" pitchFamily="18" charset="0"/>
                <a:cs typeface="Times New Roman" pitchFamily="18" charset="0"/>
              </a:rPr>
              <a:t>5.6.Кривая </a:t>
            </a:r>
            <a:r>
              <a:rPr lang="ru-RU" b="1" dirty="0">
                <a:solidFill>
                  <a:schemeClr val="tx1"/>
                </a:solidFill>
                <a:latin typeface="Times New Roman" pitchFamily="18" charset="0"/>
                <a:cs typeface="Times New Roman" pitchFamily="18" charset="0"/>
              </a:rPr>
              <a:t>предельных природоохранных затрат </a:t>
            </a:r>
            <a:r>
              <a:rPr lang="ru-RU" b="1" dirty="0" smtClean="0">
                <a:solidFill>
                  <a:schemeClr val="tx1"/>
                </a:solidFill>
                <a:latin typeface="Times New Roman" pitchFamily="18" charset="0"/>
                <a:cs typeface="Times New Roman" pitchFamily="18" charset="0"/>
              </a:rPr>
              <a:t>:  обозначения</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7787208" cy="4873752"/>
          </a:xfrm>
        </p:spPr>
        <p:txBody>
          <a:bodyPr>
            <a:normAutofit fontScale="92500" lnSpcReduction="10000"/>
          </a:bodyPr>
          <a:lstStyle/>
          <a:p>
            <a:pPr marL="0" indent="0">
              <a:buNone/>
            </a:pPr>
            <a:r>
              <a:rPr lang="ru-RU" b="1" i="1" dirty="0" smtClean="0">
                <a:latin typeface="Times New Roman" pitchFamily="18" charset="0"/>
                <a:cs typeface="Times New Roman" pitchFamily="18" charset="0"/>
              </a:rPr>
              <a:t>  1. Выбросы (</a:t>
            </a:r>
            <a:r>
              <a:rPr lang="en-US" b="1" i="1" dirty="0" smtClean="0">
                <a:latin typeface="Times New Roman" pitchFamily="18" charset="0"/>
                <a:cs typeface="Times New Roman" pitchFamily="18" charset="0"/>
              </a:rPr>
              <a:t>V</a:t>
            </a: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в сумме с уловленными примесями (</a:t>
            </a:r>
            <a:r>
              <a:rPr lang="ru-RU" b="1" i="1" dirty="0" smtClean="0">
                <a:latin typeface="Times New Roman" pitchFamily="18" charset="0"/>
                <a:cs typeface="Times New Roman" pitchFamily="18" charset="0"/>
              </a:rPr>
              <a:t>Х) должны </a:t>
            </a:r>
            <a:r>
              <a:rPr lang="ru-RU" b="1" i="1" dirty="0">
                <a:latin typeface="Times New Roman" pitchFamily="18" charset="0"/>
                <a:cs typeface="Times New Roman" pitchFamily="18" charset="0"/>
              </a:rPr>
              <a:t>соответствовать объему образовавшихся </a:t>
            </a:r>
            <a:r>
              <a:rPr lang="ru-RU" b="1" i="1" dirty="0" smtClean="0">
                <a:latin typeface="Times New Roman" pitchFamily="18" charset="0"/>
                <a:cs typeface="Times New Roman" pitchFamily="18" charset="0"/>
              </a:rPr>
              <a:t>отходов (</a:t>
            </a:r>
            <a:r>
              <a:rPr lang="en-US" b="1" i="1" dirty="0" smtClean="0">
                <a:latin typeface="Times New Roman" pitchFamily="18" charset="0"/>
                <a:cs typeface="Times New Roman" pitchFamily="18" charset="0"/>
              </a:rPr>
              <a:t>Q</a:t>
            </a:r>
            <a:r>
              <a:rPr lang="ru-RU" b="1" i="1" dirty="0" smtClean="0">
                <a:latin typeface="Times New Roman" pitchFamily="18" charset="0"/>
                <a:cs typeface="Times New Roman" pitchFamily="18" charset="0"/>
              </a:rPr>
              <a:t>). </a:t>
            </a:r>
          </a:p>
          <a:p>
            <a:pPr marL="0" indent="0">
              <a:buNone/>
            </a:pP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 2. </a:t>
            </a:r>
            <a:r>
              <a:rPr lang="ru-RU" b="1" dirty="0">
                <a:latin typeface="Times New Roman" pitchFamily="18" charset="0"/>
                <a:cs typeface="Times New Roman" pitchFamily="18" charset="0"/>
              </a:rPr>
              <a:t>Если объем уловленных вредных веществ составляет Х</a:t>
            </a:r>
            <a:r>
              <a:rPr lang="ru-RU" b="1" baseline="-25000" dirty="0">
                <a:latin typeface="Times New Roman" pitchFamily="18" charset="0"/>
                <a:cs typeface="Times New Roman" pitchFamily="18" charset="0"/>
              </a:rPr>
              <a:t>0</a:t>
            </a:r>
            <a:r>
              <a:rPr lang="ru-RU" b="1" dirty="0">
                <a:latin typeface="Times New Roman" pitchFamily="18" charset="0"/>
                <a:cs typeface="Times New Roman" pitchFamily="18" charset="0"/>
              </a:rPr>
              <a:t>, то объем выбросов будет равен V</a:t>
            </a:r>
            <a:r>
              <a:rPr lang="ru-RU" b="1" baseline="-25000" dirty="0">
                <a:latin typeface="Times New Roman" pitchFamily="18" charset="0"/>
                <a:cs typeface="Times New Roman" pitchFamily="18" charset="0"/>
              </a:rPr>
              <a:t>0</a:t>
            </a:r>
            <a:r>
              <a:rPr lang="ru-RU" b="1" dirty="0">
                <a:latin typeface="Times New Roman" pitchFamily="18" charset="0"/>
                <a:cs typeface="Times New Roman" pitchFamily="18" charset="0"/>
              </a:rPr>
              <a:t>. При этом предельные затраты будут составлять Z(X</a:t>
            </a:r>
            <a:r>
              <a:rPr lang="ru-RU" b="1" baseline="-25000" dirty="0">
                <a:latin typeface="Times New Roman" pitchFamily="18" charset="0"/>
                <a:cs typeface="Times New Roman" pitchFamily="18" charset="0"/>
              </a:rPr>
              <a:t>0</a:t>
            </a:r>
            <a:r>
              <a:rPr lang="ru-RU" b="1" dirty="0">
                <a:latin typeface="Times New Roman" pitchFamily="18" charset="0"/>
                <a:cs typeface="Times New Roman" pitchFamily="18" charset="0"/>
              </a:rPr>
              <a:t>), а суммарные издержки на природоохранную деятельность будут равны площади S. </a:t>
            </a:r>
            <a:endParaRPr lang="ru-RU" b="1" dirty="0" smtClean="0">
              <a:latin typeface="Times New Roman" pitchFamily="18" charset="0"/>
              <a:cs typeface="Times New Roman" pitchFamily="18" charset="0"/>
            </a:endParaRPr>
          </a:p>
          <a:p>
            <a:pPr marL="0" indent="0">
              <a:buNone/>
            </a:pPr>
            <a:r>
              <a:rPr lang="ru-RU" b="1" dirty="0" smtClean="0">
                <a:latin typeface="Times New Roman" pitchFamily="18" charset="0"/>
                <a:cs typeface="Times New Roman" pitchFamily="18" charset="0"/>
              </a:rPr>
              <a:t>3. </a:t>
            </a:r>
            <a:r>
              <a:rPr lang="ru-RU" b="1" dirty="0">
                <a:latin typeface="Times New Roman" pitchFamily="18" charset="0"/>
                <a:cs typeface="Times New Roman" pitchFamily="18" charset="0"/>
              </a:rPr>
              <a:t>За каждую тонну предотвращенных отходов надо платить, причем, чем выше степень очистки, тем больше будут затраты. Если выбросы составляют определенный объем (V), то можно по графику найти объем уловленных примесей. При этом по вертикальной оси находим предельные затраты, а суммарные издержки на природоохранную деятельность равны площади S </a:t>
            </a:r>
          </a:p>
          <a:p>
            <a:pPr marL="0" indent="0">
              <a:buNone/>
            </a:pP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33075886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
          </p:nvPr>
        </p:nvSpPr>
        <p:spPr/>
        <p:txBody>
          <a:bodyPr/>
          <a:lstStyle/>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60648"/>
            <a:ext cx="7056784"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61524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chemeClr val="tx1"/>
                </a:solidFill>
                <a:latin typeface="Times New Roman" pitchFamily="18" charset="0"/>
                <a:cs typeface="Times New Roman" pitchFamily="18" charset="0"/>
              </a:rPr>
              <a:t>5.9. </a:t>
            </a:r>
            <a:r>
              <a:rPr lang="ru-RU" b="1" dirty="0">
                <a:solidFill>
                  <a:schemeClr val="tx1"/>
                </a:solidFill>
                <a:latin typeface="Times New Roman" pitchFamily="18" charset="0"/>
                <a:cs typeface="Times New Roman" pitchFamily="18" charset="0"/>
              </a:rPr>
              <a:t>Экономический оптимум загрязнения окружающей среды: </a:t>
            </a:r>
            <a:r>
              <a:rPr lang="ru-RU" b="1" dirty="0" smtClean="0">
                <a:solidFill>
                  <a:schemeClr val="tx1"/>
                </a:solidFill>
                <a:latin typeface="Times New Roman" pitchFamily="18" charset="0"/>
                <a:cs typeface="Times New Roman" pitchFamily="18" charset="0"/>
              </a:rPr>
              <a:t>выводы </a:t>
            </a:r>
            <a:endParaRPr lang="ru-RU" dirty="0"/>
          </a:p>
        </p:txBody>
      </p:sp>
      <p:sp>
        <p:nvSpPr>
          <p:cNvPr id="3" name="Объект 2"/>
          <p:cNvSpPr>
            <a:spLocks noGrp="1"/>
          </p:cNvSpPr>
          <p:nvPr>
            <p:ph sz="quarter" idx="1"/>
          </p:nvPr>
        </p:nvSpPr>
        <p:spPr>
          <a:xfrm>
            <a:off x="457200" y="1600200"/>
            <a:ext cx="7931224" cy="4873752"/>
          </a:xfrm>
        </p:spPr>
        <p:txBody>
          <a:bodyPr>
            <a:normAutofit/>
          </a:bodyPr>
          <a:lstStyle/>
          <a:p>
            <a:pPr marL="0" indent="0">
              <a:buNone/>
            </a:pPr>
            <a:r>
              <a:rPr lang="ru-RU" dirty="0" smtClean="0"/>
              <a:t>  </a:t>
            </a:r>
            <a:r>
              <a:rPr lang="ru-RU" b="1" dirty="0" smtClean="0">
                <a:latin typeface="Times New Roman" pitchFamily="18" charset="0"/>
                <a:cs typeface="Times New Roman" pitchFamily="18" charset="0"/>
              </a:rPr>
              <a:t>1. Точка </a:t>
            </a:r>
            <a:r>
              <a:rPr lang="ru-RU" b="1" dirty="0">
                <a:latin typeface="Times New Roman" pitchFamily="18" charset="0"/>
                <a:cs typeface="Times New Roman" pitchFamily="18" charset="0"/>
              </a:rPr>
              <a:t>пересечения кривых соответствует равенству предельных природоохранных затрат </a:t>
            </a:r>
            <a:r>
              <a:rPr lang="en-US" b="1" dirty="0">
                <a:latin typeface="Times New Roman" pitchFamily="18" charset="0"/>
                <a:cs typeface="Times New Roman" pitchFamily="18" charset="0"/>
              </a:rPr>
              <a:t>Z</a:t>
            </a:r>
            <a:r>
              <a:rPr lang="ru-RU" b="1" dirty="0">
                <a:latin typeface="Times New Roman" pitchFamily="18" charset="0"/>
                <a:cs typeface="Times New Roman" pitchFamily="18" charset="0"/>
              </a:rPr>
              <a:t>(</a:t>
            </a:r>
            <a:r>
              <a:rPr lang="en-US" b="1" dirty="0">
                <a:latin typeface="Times New Roman" pitchFamily="18" charset="0"/>
                <a:cs typeface="Times New Roman" pitchFamily="18" charset="0"/>
              </a:rPr>
              <a:t>X</a:t>
            </a:r>
            <a:r>
              <a:rPr lang="ru-RU" b="1" baseline="-25000" dirty="0">
                <a:latin typeface="Times New Roman" pitchFamily="18" charset="0"/>
                <a:cs typeface="Times New Roman" pitchFamily="18" charset="0"/>
              </a:rPr>
              <a:t>0</a:t>
            </a:r>
            <a:r>
              <a:rPr lang="ru-RU" b="1" dirty="0">
                <a:latin typeface="Times New Roman" pitchFamily="18" charset="0"/>
                <a:cs typeface="Times New Roman" pitchFamily="18" charset="0"/>
              </a:rPr>
              <a:t>)  и предельного ущерба ЭУ(</a:t>
            </a:r>
            <a:r>
              <a:rPr lang="en-US" b="1" dirty="0">
                <a:latin typeface="Times New Roman" pitchFamily="18" charset="0"/>
                <a:cs typeface="Times New Roman" pitchFamily="18" charset="0"/>
              </a:rPr>
              <a:t>V</a:t>
            </a:r>
            <a:r>
              <a:rPr lang="ru-RU" b="1" baseline="-25000" dirty="0">
                <a:latin typeface="Times New Roman" pitchFamily="18" charset="0"/>
                <a:cs typeface="Times New Roman" pitchFamily="18" charset="0"/>
              </a:rPr>
              <a:t>0</a:t>
            </a:r>
            <a:r>
              <a:rPr lang="ru-RU" b="1" dirty="0" smtClean="0">
                <a:solidFill>
                  <a:srgbClr val="C00000"/>
                </a:solidFill>
                <a:latin typeface="Times New Roman" pitchFamily="18" charset="0"/>
                <a:cs typeface="Times New Roman" pitchFamily="18" charset="0"/>
              </a:rPr>
              <a:t>).(точка экономического оптимума) </a:t>
            </a:r>
            <a:endParaRPr lang="ru-RU" b="1" dirty="0" smtClean="0">
              <a:solidFill>
                <a:srgbClr val="C00000"/>
              </a:solidFill>
              <a:latin typeface="Times New Roman" pitchFamily="18" charset="0"/>
              <a:cs typeface="Times New Roman" pitchFamily="18" charset="0"/>
            </a:endParaRPr>
          </a:p>
          <a:p>
            <a:pPr marL="0" indent="0">
              <a:buNone/>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2.Движе­ние </a:t>
            </a:r>
            <a:r>
              <a:rPr lang="ru-RU" b="1" dirty="0">
                <a:latin typeface="Times New Roman" pitchFamily="18" charset="0"/>
                <a:cs typeface="Times New Roman" pitchFamily="18" charset="0"/>
              </a:rPr>
              <a:t>от точки оптимума </a:t>
            </a:r>
            <a:r>
              <a:rPr lang="en-US" b="1" dirty="0">
                <a:latin typeface="Times New Roman" pitchFamily="18" charset="0"/>
                <a:cs typeface="Times New Roman" pitchFamily="18" charset="0"/>
              </a:rPr>
              <a:t>V</a:t>
            </a:r>
            <a:r>
              <a:rPr lang="ru-RU" b="1" baseline="-25000" dirty="0">
                <a:latin typeface="Times New Roman" pitchFamily="18" charset="0"/>
                <a:cs typeface="Times New Roman" pitchFamily="18" charset="0"/>
              </a:rPr>
              <a:t>0</a:t>
            </a:r>
            <a:r>
              <a:rPr lang="ru-RU" b="1" dirty="0">
                <a:latin typeface="Times New Roman" pitchFamily="18" charset="0"/>
                <a:cs typeface="Times New Roman" pitchFamily="18" charset="0"/>
              </a:rPr>
              <a:t> </a:t>
            </a:r>
            <a:r>
              <a:rPr lang="ru-RU" b="1" i="1" dirty="0">
                <a:solidFill>
                  <a:srgbClr val="C00000"/>
                </a:solidFill>
                <a:latin typeface="Times New Roman" pitchFamily="18" charset="0"/>
                <a:cs typeface="Times New Roman" pitchFamily="18" charset="0"/>
              </a:rPr>
              <a:t>влево экономически </a:t>
            </a:r>
            <a:r>
              <a:rPr lang="ru-RU" b="1" i="1" dirty="0" err="1">
                <a:solidFill>
                  <a:srgbClr val="C00000"/>
                </a:solidFill>
                <a:latin typeface="Times New Roman" pitchFamily="18" charset="0"/>
                <a:cs typeface="Times New Roman" pitchFamily="18" charset="0"/>
              </a:rPr>
              <a:t>неоправдано</a:t>
            </a:r>
            <a:r>
              <a:rPr lang="ru-RU" b="1" dirty="0">
                <a:latin typeface="Times New Roman" pitchFamily="18" charset="0"/>
                <a:cs typeface="Times New Roman" pitchFamily="18" charset="0"/>
              </a:rPr>
              <a:t>, так как в этом случае на предотвращение ущерба необходимо потратить больше средств, чем дополнительная величина снижения ущерба. </a:t>
            </a:r>
            <a:endParaRPr lang="ru-RU" b="1" dirty="0" smtClean="0">
              <a:latin typeface="Times New Roman" pitchFamily="18" charset="0"/>
              <a:cs typeface="Times New Roman" pitchFamily="18" charset="0"/>
            </a:endParaRPr>
          </a:p>
          <a:p>
            <a:pPr marL="0" indent="0">
              <a:buNone/>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3. Экономия </a:t>
            </a:r>
            <a:r>
              <a:rPr lang="ru-RU" b="1" dirty="0">
                <a:latin typeface="Times New Roman" pitchFamily="18" charset="0"/>
                <a:cs typeface="Times New Roman" pitchFamily="18" charset="0"/>
              </a:rPr>
              <a:t>на природоохранных затратах </a:t>
            </a:r>
            <a:r>
              <a:rPr lang="ru-RU" b="1" dirty="0">
                <a:solidFill>
                  <a:srgbClr val="C00000"/>
                </a:solidFill>
                <a:latin typeface="Times New Roman" pitchFamily="18" charset="0"/>
                <a:cs typeface="Times New Roman" pitchFamily="18" charset="0"/>
              </a:rPr>
              <a:t>(движение вправо от точки </a:t>
            </a:r>
            <a:r>
              <a:rPr lang="en-US" b="1" dirty="0">
                <a:solidFill>
                  <a:srgbClr val="C00000"/>
                </a:solidFill>
                <a:latin typeface="Times New Roman" pitchFamily="18" charset="0"/>
                <a:cs typeface="Times New Roman" pitchFamily="18" charset="0"/>
              </a:rPr>
              <a:t>V</a:t>
            </a:r>
            <a:r>
              <a:rPr lang="ru-RU" b="1" baseline="-25000" dirty="0">
                <a:solidFill>
                  <a:srgbClr val="C00000"/>
                </a:solidFill>
                <a:latin typeface="Times New Roman" pitchFamily="18" charset="0"/>
                <a:cs typeface="Times New Roman" pitchFamily="18" charset="0"/>
              </a:rPr>
              <a:t>0</a:t>
            </a:r>
            <a:r>
              <a:rPr lang="ru-RU" b="1" dirty="0">
                <a:solidFill>
                  <a:srgbClr val="C00000"/>
                </a:solidFill>
                <a:latin typeface="Times New Roman" pitchFamily="18" charset="0"/>
                <a:cs typeface="Times New Roman" pitchFamily="18" charset="0"/>
              </a:rPr>
              <a:t>) </a:t>
            </a:r>
            <a:r>
              <a:rPr lang="ru-RU" b="1" dirty="0">
                <a:latin typeface="Times New Roman" pitchFamily="18" charset="0"/>
                <a:cs typeface="Times New Roman" pitchFamily="18" charset="0"/>
              </a:rPr>
              <a:t>приводит к возникновению дополнительного ущерба, превышающе­го эту экономию, что также экономически нецелесообразно.</a:t>
            </a:r>
          </a:p>
          <a:p>
            <a:endParaRPr lang="ru-RU" dirty="0"/>
          </a:p>
        </p:txBody>
      </p:sp>
    </p:spTree>
    <p:extLst>
      <p:ext uri="{BB962C8B-B14F-4D97-AF65-F5344CB8AC3E}">
        <p14:creationId xmlns:p14="http://schemas.microsoft.com/office/powerpoint/2010/main" val="17164166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282154"/>
          </a:xfrm>
        </p:spPr>
        <p:txBody>
          <a:bodyPr>
            <a:normAutofit/>
          </a:bodyPr>
          <a:lstStyle/>
          <a:p>
            <a:r>
              <a:rPr lang="ru-RU" b="1" dirty="0">
                <a:solidFill>
                  <a:schemeClr val="tx1"/>
                </a:solidFill>
                <a:latin typeface="Times New Roman" pitchFamily="18" charset="0"/>
                <a:cs typeface="Times New Roman" pitchFamily="18" charset="0"/>
              </a:rPr>
              <a:t>1.3. Определение оптимального </a:t>
            </a:r>
            <a:r>
              <a:rPr lang="ru-RU" b="1" dirty="0" smtClean="0">
                <a:solidFill>
                  <a:schemeClr val="tx1"/>
                </a:solidFill>
                <a:latin typeface="Times New Roman" pitchFamily="18" charset="0"/>
                <a:cs typeface="Times New Roman" pitchFamily="18" charset="0"/>
              </a:rPr>
              <a:t> </a:t>
            </a:r>
            <a:r>
              <a:rPr lang="ru-RU" b="1" dirty="0">
                <a:solidFill>
                  <a:schemeClr val="tx1"/>
                </a:solidFill>
                <a:latin typeface="Times New Roman" pitchFamily="18" charset="0"/>
                <a:cs typeface="Times New Roman" pitchFamily="18" charset="0"/>
              </a:rPr>
              <a:t>качества окружающей </a:t>
            </a:r>
            <a:r>
              <a:rPr lang="ru-RU" b="1" dirty="0" smtClean="0">
                <a:solidFill>
                  <a:schemeClr val="tx1"/>
                </a:solidFill>
                <a:latin typeface="Times New Roman" pitchFamily="18" charset="0"/>
                <a:cs typeface="Times New Roman" pitchFamily="18" charset="0"/>
              </a:rPr>
              <a:t>среды</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484784"/>
            <a:ext cx="8075240" cy="4989168"/>
          </a:xfrm>
        </p:spPr>
        <p:txBody>
          <a:bodyPr>
            <a:normAutofit/>
          </a:bodyPr>
          <a:lstStyle/>
          <a:p>
            <a:endParaRPr lang="ru-RU" dirty="0" smtClean="0"/>
          </a:p>
          <a:p>
            <a:endParaRPr lang="ru-RU" dirty="0"/>
          </a:p>
          <a:p>
            <a:endParaRPr lang="ru-RU" dirty="0" smtClean="0"/>
          </a:p>
          <a:p>
            <a:endParaRPr lang="ru-RU" dirty="0"/>
          </a:p>
          <a:p>
            <a:endParaRPr lang="ru-RU" dirty="0" smtClean="0"/>
          </a:p>
          <a:p>
            <a:endParaRPr lang="ru-RU" dirty="0"/>
          </a:p>
          <a:p>
            <a:pPr marL="0" indent="0">
              <a:buNone/>
            </a:pPr>
            <a:endParaRPr lang="ru-RU" dirty="0" smtClean="0"/>
          </a:p>
          <a:p>
            <a:pPr marL="0" indent="0">
              <a:buNone/>
            </a:pP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   </a:t>
            </a:r>
          </a:p>
          <a:p>
            <a:pPr marL="0" indent="0">
              <a:buNone/>
            </a:pP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   </a:t>
            </a:r>
            <a:r>
              <a:rPr lang="ru-RU" b="1" i="1" dirty="0" err="1" smtClean="0">
                <a:latin typeface="Times New Roman" pitchFamily="18" charset="0"/>
                <a:cs typeface="Times New Roman" pitchFamily="18" charset="0"/>
              </a:rPr>
              <a:t>dU</a:t>
            </a:r>
            <a:r>
              <a:rPr lang="ru-RU" b="1" i="1" dirty="0" smtClean="0">
                <a:latin typeface="Times New Roman" pitchFamily="18" charset="0"/>
                <a:cs typeface="Times New Roman" pitchFamily="18" charset="0"/>
              </a:rPr>
              <a:t>(х</a:t>
            </a:r>
            <a:r>
              <a:rPr lang="ru-RU" b="1" i="1" dirty="0">
                <a:latin typeface="Times New Roman" pitchFamily="18" charset="0"/>
                <a:cs typeface="Times New Roman" pitchFamily="18" charset="0"/>
              </a:rPr>
              <a:t>) /</a:t>
            </a:r>
            <a:r>
              <a:rPr lang="ru-RU" b="1" i="1" dirty="0" err="1">
                <a:latin typeface="Times New Roman" pitchFamily="18" charset="0"/>
                <a:cs typeface="Times New Roman" pitchFamily="18" charset="0"/>
              </a:rPr>
              <a:t>dх</a:t>
            </a:r>
            <a:r>
              <a:rPr lang="ru-RU" b="1" i="1" dirty="0">
                <a:latin typeface="Times New Roman" pitchFamily="18" charset="0"/>
                <a:cs typeface="Times New Roman" pitchFamily="18" charset="0"/>
              </a:rPr>
              <a:t>- предельная полезность экологического блага, </a:t>
            </a:r>
            <a:r>
              <a:rPr lang="ru-RU" b="1" i="1" dirty="0" err="1">
                <a:latin typeface="Times New Roman" pitchFamily="18" charset="0"/>
                <a:cs typeface="Times New Roman" pitchFamily="18" charset="0"/>
              </a:rPr>
              <a:t>dZ</a:t>
            </a:r>
            <a:r>
              <a:rPr lang="ru-RU" b="1" i="1" dirty="0">
                <a:latin typeface="Times New Roman" pitchFamily="18" charset="0"/>
                <a:cs typeface="Times New Roman" pitchFamily="18" charset="0"/>
              </a:rPr>
              <a:t> (х)/</a:t>
            </a:r>
            <a:r>
              <a:rPr lang="ru-RU" b="1" i="1" dirty="0" err="1">
                <a:latin typeface="Times New Roman" pitchFamily="18" charset="0"/>
                <a:cs typeface="Times New Roman" pitchFamily="18" charset="0"/>
              </a:rPr>
              <a:t>dх</a:t>
            </a:r>
            <a:r>
              <a:rPr lang="ru-RU" b="1" i="1" dirty="0">
                <a:latin typeface="Times New Roman" pitchFamily="18" charset="0"/>
                <a:cs typeface="Times New Roman" pitchFamily="18" charset="0"/>
              </a:rPr>
              <a:t>-предельные затраты на поддержание его качества, Х-объем потребления экологического блага</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0" y="1772816"/>
            <a:ext cx="5833276" cy="2923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1392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1.4. </a:t>
            </a:r>
            <a:r>
              <a:rPr lang="ru-RU" b="1" dirty="0">
                <a:solidFill>
                  <a:schemeClr val="tx1"/>
                </a:solidFill>
                <a:latin typeface="Times New Roman" pitchFamily="18" charset="0"/>
                <a:cs typeface="Times New Roman" pitchFamily="18" charset="0"/>
              </a:rPr>
              <a:t>Оптимальное (эффективное) качество ОС</a:t>
            </a:r>
          </a:p>
        </p:txBody>
      </p:sp>
      <p:sp>
        <p:nvSpPr>
          <p:cNvPr id="3" name="Объект 2"/>
          <p:cNvSpPr>
            <a:spLocks noGrp="1"/>
          </p:cNvSpPr>
          <p:nvPr>
            <p:ph sz="quarter" idx="1"/>
          </p:nvPr>
        </p:nvSpPr>
        <p:spPr>
          <a:xfrm>
            <a:off x="457200" y="1340768"/>
            <a:ext cx="8075240" cy="5133184"/>
          </a:xfrm>
        </p:spPr>
        <p:txBody>
          <a:bodyPr>
            <a:normAutofit fontScale="92500" lnSpcReduction="20000"/>
          </a:bodyPr>
          <a:lstStyle/>
          <a:p>
            <a:pPr marL="0" indent="0">
              <a:buNone/>
            </a:pPr>
            <a:r>
              <a:rPr lang="ru-RU" dirty="0"/>
              <a:t> </a:t>
            </a:r>
            <a:r>
              <a:rPr lang="ru-RU" dirty="0" smtClean="0"/>
              <a:t> </a:t>
            </a:r>
            <a:r>
              <a:rPr lang="ru-RU" b="1" dirty="0" smtClean="0">
                <a:latin typeface="Times New Roman" pitchFamily="18" charset="0"/>
                <a:cs typeface="Times New Roman" pitchFamily="18" charset="0"/>
              </a:rPr>
              <a:t>1. </a:t>
            </a:r>
            <a:r>
              <a:rPr lang="ru-RU" b="1" dirty="0" smtClean="0">
                <a:latin typeface="Times New Roman" pitchFamily="18" charset="0"/>
                <a:cs typeface="Times New Roman" pitchFamily="18" charset="0"/>
              </a:rPr>
              <a:t>Рост потребления </a:t>
            </a:r>
            <a:r>
              <a:rPr lang="ru-RU" b="1" dirty="0">
                <a:latin typeface="Times New Roman" pitchFamily="18" charset="0"/>
                <a:cs typeface="Times New Roman" pitchFamily="18" charset="0"/>
              </a:rPr>
              <a:t>экологического блага приемлемого качества </a:t>
            </a:r>
            <a:r>
              <a:rPr lang="ru-RU" b="1" dirty="0">
                <a:latin typeface="Times New Roman" pitchFamily="18" charset="0"/>
                <a:cs typeface="Times New Roman" pitchFamily="18" charset="0"/>
              </a:rPr>
              <a:t>х</a:t>
            </a:r>
            <a:r>
              <a:rPr lang="ru-RU" b="1" baseline="-25000" dirty="0">
                <a:latin typeface="Times New Roman" pitchFamily="18" charset="0"/>
                <a:cs typeface="Times New Roman" pitchFamily="18" charset="0"/>
              </a:rPr>
              <a:t>1  </a:t>
            </a:r>
            <a:r>
              <a:rPr lang="ru-RU" b="1" dirty="0" smtClean="0">
                <a:latin typeface="Times New Roman" pitchFamily="18" charset="0"/>
                <a:cs typeface="Times New Roman" pitchFamily="18" charset="0"/>
              </a:rPr>
              <a:t>экономически невыгодно, так </a:t>
            </a:r>
            <a:r>
              <a:rPr lang="ru-RU" b="1" dirty="0" smtClean="0">
                <a:latin typeface="Times New Roman" pitchFamily="18" charset="0"/>
                <a:cs typeface="Times New Roman" pitchFamily="18" charset="0"/>
              </a:rPr>
              <a:t>как </a:t>
            </a:r>
            <a:r>
              <a:rPr lang="ru-RU" b="1" i="1" dirty="0" smtClean="0">
                <a:solidFill>
                  <a:srgbClr val="FF0000"/>
                </a:solidFill>
                <a:latin typeface="Times New Roman" pitchFamily="18" charset="0"/>
                <a:cs typeface="Times New Roman" pitchFamily="18" charset="0"/>
              </a:rPr>
              <a:t>дополнительные </a:t>
            </a:r>
            <a:r>
              <a:rPr lang="ru-RU" b="1" i="1" dirty="0">
                <a:solidFill>
                  <a:srgbClr val="FF0000"/>
                </a:solidFill>
                <a:latin typeface="Times New Roman" pitchFamily="18" charset="0"/>
                <a:cs typeface="Times New Roman" pitchFamily="18" charset="0"/>
              </a:rPr>
              <a:t>экологические издержки будут превышать</a:t>
            </a:r>
            <a:r>
              <a:rPr lang="ru-RU" b="1" dirty="0">
                <a:solidFill>
                  <a:srgbClr val="FF0000"/>
                </a:solidFill>
                <a:latin typeface="Times New Roman" pitchFamily="18" charset="0"/>
                <a:cs typeface="Times New Roman" pitchFamily="18" charset="0"/>
              </a:rPr>
              <a:t> </a:t>
            </a:r>
            <a:r>
              <a:rPr lang="ru-RU" b="1" dirty="0">
                <a:latin typeface="Times New Roman" pitchFamily="18" charset="0"/>
                <a:cs typeface="Times New Roman" pitchFamily="18" charset="0"/>
              </a:rPr>
              <a:t>полученную в результате </a:t>
            </a:r>
            <a:r>
              <a:rPr lang="ru-RU" b="1" i="1" dirty="0">
                <a:solidFill>
                  <a:srgbClr val="FF0000"/>
                </a:solidFill>
                <a:latin typeface="Times New Roman" pitchFamily="18" charset="0"/>
                <a:cs typeface="Times New Roman" pitchFamily="18" charset="0"/>
              </a:rPr>
              <a:t>дополнительную выгоду</a:t>
            </a:r>
            <a:r>
              <a:rPr lang="ru-RU" b="1" i="1" dirty="0">
                <a:latin typeface="Times New Roman" pitchFamily="18" charset="0"/>
                <a:cs typeface="Times New Roman" pitchFamily="18" charset="0"/>
              </a:rPr>
              <a:t>. </a:t>
            </a:r>
            <a:r>
              <a:rPr lang="ru-RU" b="1" dirty="0">
                <a:latin typeface="Times New Roman" pitchFamily="18" charset="0"/>
                <a:cs typeface="Times New Roman" pitchFamily="18" charset="0"/>
              </a:rPr>
              <a:t>Общие потери при росте потребления х</a:t>
            </a:r>
            <a:r>
              <a:rPr lang="ru-RU" b="1" baseline="-25000" dirty="0">
                <a:latin typeface="Times New Roman" pitchFamily="18" charset="0"/>
                <a:cs typeface="Times New Roman" pitchFamily="18" charset="0"/>
              </a:rPr>
              <a:t>1  </a:t>
            </a:r>
            <a:r>
              <a:rPr lang="ru-RU" b="1" dirty="0">
                <a:latin typeface="Times New Roman" pitchFamily="18" charset="0"/>
                <a:cs typeface="Times New Roman" pitchFamily="18" charset="0"/>
              </a:rPr>
              <a:t> составят </a:t>
            </a:r>
            <a:r>
              <a:rPr lang="en-US" b="1" dirty="0">
                <a:latin typeface="Times New Roman" pitchFamily="18" charset="0"/>
                <a:cs typeface="Times New Roman" pitchFamily="18" charset="0"/>
              </a:rPr>
              <a:t>S</a:t>
            </a:r>
            <a:r>
              <a:rPr lang="ru-RU" b="1" baseline="-25000" dirty="0">
                <a:latin typeface="Times New Roman" pitchFamily="18" charset="0"/>
                <a:cs typeface="Times New Roman" pitchFamily="18" charset="0"/>
              </a:rPr>
              <a:t>1</a:t>
            </a:r>
            <a:r>
              <a:rPr lang="ru-RU" b="1" dirty="0">
                <a:latin typeface="Times New Roman" pitchFamily="18" charset="0"/>
                <a:cs typeface="Times New Roman" pitchFamily="18" charset="0"/>
              </a:rPr>
              <a:t>. Потери вызваны тем, что мы вкладываем в поддержание приемлемого качества окружающей среды  больше, чем получаем рост потребления.</a:t>
            </a:r>
            <a:r>
              <a:rPr lang="ru-RU" b="1" dirty="0" smtClean="0">
                <a:latin typeface="Times New Roman" pitchFamily="18" charset="0"/>
                <a:cs typeface="Times New Roman" pitchFamily="18" charset="0"/>
              </a:rPr>
              <a:t> </a:t>
            </a:r>
            <a:endParaRPr lang="ru-RU" b="1" dirty="0">
              <a:latin typeface="Times New Roman" pitchFamily="18" charset="0"/>
              <a:cs typeface="Times New Roman" pitchFamily="18" charset="0"/>
            </a:endParaRPr>
          </a:p>
          <a:p>
            <a:pPr marL="0" indent="0">
              <a:buNone/>
            </a:pPr>
            <a:r>
              <a:rPr lang="ru-RU" b="1" dirty="0" smtClean="0">
                <a:latin typeface="Times New Roman" pitchFamily="18" charset="0"/>
                <a:cs typeface="Times New Roman" pitchFamily="18" charset="0"/>
              </a:rPr>
              <a:t> 2. </a:t>
            </a:r>
            <a:r>
              <a:rPr lang="ru-RU" b="1" dirty="0">
                <a:latin typeface="Times New Roman" pitchFamily="18" charset="0"/>
                <a:cs typeface="Times New Roman" pitchFamily="18" charset="0"/>
              </a:rPr>
              <a:t>Если будем потреблять экологического блага приемлемого качества </a:t>
            </a:r>
            <a:r>
              <a:rPr lang="ru-RU" b="1" dirty="0" smtClean="0">
                <a:latin typeface="Times New Roman" pitchFamily="18" charset="0"/>
                <a:cs typeface="Times New Roman" pitchFamily="18" charset="0"/>
              </a:rPr>
              <a:t>в меньшем объеме х</a:t>
            </a:r>
            <a:r>
              <a:rPr lang="ru-RU" b="1" baseline="-25000" dirty="0" smtClean="0">
                <a:latin typeface="Times New Roman" pitchFamily="18" charset="0"/>
                <a:cs typeface="Times New Roman" pitchFamily="18" charset="0"/>
              </a:rPr>
              <a:t>2</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 то опять понесем потери, которые вызваны тем, что не до конца использо­ваны возможности эффективного наращивания качества окружающей среды. Общие потери будут равны </a:t>
            </a:r>
            <a:r>
              <a:rPr lang="en-US" b="1" dirty="0">
                <a:latin typeface="Times New Roman" pitchFamily="18" charset="0"/>
                <a:cs typeface="Times New Roman" pitchFamily="18" charset="0"/>
              </a:rPr>
              <a:t>S</a:t>
            </a:r>
            <a:r>
              <a:rPr lang="ru-RU" b="1" baseline="-25000" dirty="0">
                <a:latin typeface="Times New Roman" pitchFamily="18" charset="0"/>
                <a:cs typeface="Times New Roman" pitchFamily="18" charset="0"/>
              </a:rPr>
              <a:t>2</a:t>
            </a:r>
            <a:r>
              <a:rPr lang="ru-RU" b="1" dirty="0" smtClean="0">
                <a:latin typeface="Times New Roman" pitchFamily="18" charset="0"/>
                <a:cs typeface="Times New Roman" pitchFamily="18" charset="0"/>
              </a:rPr>
              <a:t>. </a:t>
            </a:r>
          </a:p>
          <a:p>
            <a:pPr marL="0" indent="0">
              <a:buNone/>
            </a:pPr>
            <a:r>
              <a:rPr lang="ru-RU" b="1" dirty="0">
                <a:latin typeface="Times New Roman" pitchFamily="18" charset="0"/>
                <a:cs typeface="Times New Roman" pitchFamily="18" charset="0"/>
              </a:rPr>
              <a:t>3. Точка </a:t>
            </a:r>
            <a:r>
              <a:rPr lang="ru-RU" b="1" dirty="0">
                <a:latin typeface="Times New Roman" pitchFamily="18" charset="0"/>
                <a:cs typeface="Times New Roman" pitchFamily="18" charset="0"/>
              </a:rPr>
              <a:t>х</a:t>
            </a:r>
            <a:r>
              <a:rPr lang="ru-RU" b="1" baseline="-25000" dirty="0">
                <a:latin typeface="Times New Roman" pitchFamily="18" charset="0"/>
                <a:cs typeface="Times New Roman" pitchFamily="18" charset="0"/>
              </a:rPr>
              <a:t>о </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 это точка оптимального (эффективного) качества окружающей среды для существующего технологического уклада производства. Характеризуется она тем, что предельные издержки равны предельному эффекту. </a:t>
            </a:r>
          </a:p>
        </p:txBody>
      </p:sp>
    </p:spTree>
    <p:extLst>
      <p:ext uri="{BB962C8B-B14F-4D97-AF65-F5344CB8AC3E}">
        <p14:creationId xmlns:p14="http://schemas.microsoft.com/office/powerpoint/2010/main" val="1120103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solidFill>
                  <a:schemeClr val="tx1"/>
                </a:solidFill>
                <a:latin typeface="Times New Roman" pitchFamily="18" charset="0"/>
                <a:cs typeface="Times New Roman" pitchFamily="18" charset="0"/>
              </a:rPr>
              <a:t>1.3. </a:t>
            </a:r>
            <a:r>
              <a:rPr lang="ru-RU" b="1" dirty="0" smtClean="0">
                <a:solidFill>
                  <a:schemeClr val="tx1"/>
                </a:solidFill>
                <a:latin typeface="Times New Roman" pitchFamily="18" charset="0"/>
                <a:cs typeface="Times New Roman" pitchFamily="18" charset="0"/>
              </a:rPr>
              <a:t>Э</a:t>
            </a:r>
            <a:r>
              <a:rPr lang="ru-RU" b="1" dirty="0" smtClean="0">
                <a:solidFill>
                  <a:schemeClr val="tx1"/>
                </a:solidFill>
                <a:latin typeface="Times New Roman" pitchFamily="18" charset="0"/>
                <a:cs typeface="Times New Roman" pitchFamily="18" charset="0"/>
              </a:rPr>
              <a:t>кономической </a:t>
            </a:r>
            <a:r>
              <a:rPr lang="ru-RU" b="1" dirty="0">
                <a:solidFill>
                  <a:schemeClr val="tx1"/>
                </a:solidFill>
                <a:latin typeface="Times New Roman" pitchFamily="18" charset="0"/>
                <a:cs typeface="Times New Roman" pitchFamily="18" charset="0"/>
              </a:rPr>
              <a:t>оценки качества </a:t>
            </a:r>
            <a:r>
              <a:rPr lang="ru-RU" b="1" dirty="0" smtClean="0">
                <a:solidFill>
                  <a:schemeClr val="tx1"/>
                </a:solidFill>
                <a:latin typeface="Times New Roman" pitchFamily="18" charset="0"/>
                <a:cs typeface="Times New Roman" pitchFamily="18" charset="0"/>
              </a:rPr>
              <a:t>ОС по  методу </a:t>
            </a:r>
            <a:r>
              <a:rPr lang="ru-RU" b="1" dirty="0">
                <a:solidFill>
                  <a:schemeClr val="tx1"/>
                </a:solidFill>
                <a:latin typeface="Times New Roman" pitchFamily="18" charset="0"/>
                <a:cs typeface="Times New Roman" pitchFamily="18" charset="0"/>
              </a:rPr>
              <a:t>Хорста </a:t>
            </a:r>
          </a:p>
        </p:txBody>
      </p:sp>
      <p:sp>
        <p:nvSpPr>
          <p:cNvPr id="3" name="Объект 2"/>
          <p:cNvSpPr>
            <a:spLocks noGrp="1"/>
          </p:cNvSpPr>
          <p:nvPr>
            <p:ph sz="quarter" idx="1"/>
          </p:nvPr>
        </p:nvSpPr>
        <p:spPr>
          <a:xfrm>
            <a:off x="457200" y="1600200"/>
            <a:ext cx="8075240" cy="4873752"/>
          </a:xfrm>
        </p:spPr>
        <p:txBody>
          <a:bodyPr>
            <a:normAutofit fontScale="92500"/>
          </a:bodyPr>
          <a:lstStyle/>
          <a:p>
            <a:pPr marL="0" indent="0">
              <a:buNone/>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1. </a:t>
            </a:r>
            <a:r>
              <a:rPr lang="ru-RU" b="1" dirty="0" smtClean="0">
                <a:latin typeface="Times New Roman" pitchFamily="18" charset="0"/>
                <a:cs typeface="Times New Roman" pitchFamily="18" charset="0"/>
              </a:rPr>
              <a:t>Применительно </a:t>
            </a:r>
            <a:r>
              <a:rPr lang="ru-RU" b="1" dirty="0">
                <a:latin typeface="Times New Roman" pitchFamily="18" charset="0"/>
                <a:cs typeface="Times New Roman" pitchFamily="18" charset="0"/>
              </a:rPr>
              <a:t>к качеству </a:t>
            </a:r>
            <a:r>
              <a:rPr lang="ru-RU" b="1" dirty="0" smtClean="0">
                <a:latin typeface="Times New Roman" pitchFamily="18" charset="0"/>
                <a:cs typeface="Times New Roman" pitchFamily="18" charset="0"/>
              </a:rPr>
              <a:t>ОС метод </a:t>
            </a:r>
            <a:r>
              <a:rPr lang="ru-RU" b="1" dirty="0">
                <a:latin typeface="Times New Roman" pitchFamily="18" charset="0"/>
                <a:cs typeface="Times New Roman" pitchFamily="18" charset="0"/>
              </a:rPr>
              <a:t>Хорста  позволяет пользователю экологическим благом сделать </a:t>
            </a:r>
            <a:r>
              <a:rPr lang="ru-RU" b="1" dirty="0">
                <a:solidFill>
                  <a:srgbClr val="FF0000"/>
                </a:solidFill>
                <a:latin typeface="Times New Roman" pitchFamily="18" charset="0"/>
                <a:cs typeface="Times New Roman" pitchFamily="18" charset="0"/>
              </a:rPr>
              <a:t>потребительский выбор </a:t>
            </a:r>
            <a:r>
              <a:rPr lang="ru-RU" b="1" dirty="0">
                <a:latin typeface="Times New Roman" pitchFamily="18" charset="0"/>
                <a:cs typeface="Times New Roman" pitchFamily="18" charset="0"/>
              </a:rPr>
              <a:t>между качеством окружающей среды и экологическими издержками на его поддержание . </a:t>
            </a:r>
            <a:r>
              <a:rPr lang="ru-RU" b="1" dirty="0" smtClean="0">
                <a:latin typeface="Times New Roman" pitchFamily="18" charset="0"/>
                <a:cs typeface="Times New Roman" pitchFamily="18" charset="0"/>
              </a:rPr>
              <a:t>2. Потребительский выбор </a:t>
            </a:r>
            <a:r>
              <a:rPr lang="ru-RU" b="1" dirty="0">
                <a:latin typeface="Times New Roman" pitchFamily="18" charset="0"/>
                <a:cs typeface="Times New Roman" pitchFamily="18" charset="0"/>
              </a:rPr>
              <a:t>возникает тогда, когда </a:t>
            </a:r>
            <a:r>
              <a:rPr lang="ru-RU" b="1" dirty="0" smtClean="0">
                <a:latin typeface="Times New Roman" pitchFamily="18" charset="0"/>
                <a:cs typeface="Times New Roman" pitchFamily="18" charset="0"/>
              </a:rPr>
              <a:t>потребитель: а) имеет </a:t>
            </a:r>
            <a:r>
              <a:rPr lang="ru-RU" b="1" dirty="0">
                <a:latin typeface="Times New Roman" pitchFamily="18" charset="0"/>
                <a:cs typeface="Times New Roman" pitchFamily="18" charset="0"/>
              </a:rPr>
              <a:t>различные варианты </a:t>
            </a:r>
            <a:r>
              <a:rPr lang="ru-RU" b="1" dirty="0" smtClean="0">
                <a:latin typeface="Times New Roman" pitchFamily="18" charset="0"/>
                <a:cs typeface="Times New Roman" pitchFamily="18" charset="0"/>
              </a:rPr>
              <a:t>выбора экологического блага по качеству, б)возможности </a:t>
            </a:r>
            <a:r>
              <a:rPr lang="ru-RU" b="1" dirty="0">
                <a:latin typeface="Times New Roman" pitchFamily="18" charset="0"/>
                <a:cs typeface="Times New Roman" pitchFamily="18" charset="0"/>
              </a:rPr>
              <a:t>его при этом ограничены. Он не может получить все сразу и должен выбирать. </a:t>
            </a:r>
            <a:endParaRPr lang="ru-RU" b="1" dirty="0" smtClean="0">
              <a:latin typeface="Times New Roman" pitchFamily="18" charset="0"/>
              <a:cs typeface="Times New Roman" pitchFamily="18" charset="0"/>
            </a:endParaRPr>
          </a:p>
          <a:p>
            <a:pPr marL="0" indent="0">
              <a:buNone/>
            </a:pPr>
            <a:r>
              <a:rPr lang="ru-RU" b="1" dirty="0" smtClean="0">
                <a:latin typeface="Times New Roman" pitchFamily="18" charset="0"/>
                <a:cs typeface="Times New Roman" pitchFamily="18" charset="0"/>
              </a:rPr>
              <a:t>3. Выбирая</a:t>
            </a:r>
            <a:r>
              <a:rPr lang="ru-RU" b="1" dirty="0">
                <a:latin typeface="Times New Roman" pitchFamily="18" charset="0"/>
                <a:cs typeface="Times New Roman" pitchFamily="18" charset="0"/>
              </a:rPr>
              <a:t>, потребитель старается принять такое решение, при котором </a:t>
            </a:r>
            <a:r>
              <a:rPr lang="ru-RU" b="1" dirty="0">
                <a:solidFill>
                  <a:srgbClr val="FF0000"/>
                </a:solidFill>
                <a:latin typeface="Times New Roman" pitchFamily="18" charset="0"/>
                <a:cs typeface="Times New Roman" pitchFamily="18" charset="0"/>
              </a:rPr>
              <a:t>предельные полезности различных благ будут для него одинаковы</a:t>
            </a:r>
            <a:r>
              <a:rPr lang="ru-RU" b="1" dirty="0">
                <a:latin typeface="Times New Roman" pitchFamily="18" charset="0"/>
                <a:cs typeface="Times New Roman" pitchFamily="18" charset="0"/>
              </a:rPr>
              <a:t>. Оптимальное значение потребности в качестве окружающей среды достигается тогда, когда предельная полезность такого улучшения равна предельным затратам на его достижение. </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2742679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404664"/>
            <a:ext cx="7467600" cy="1296144"/>
          </a:xfrm>
        </p:spPr>
        <p:txBody>
          <a:bodyPr>
            <a:normAutofit fontScale="90000"/>
          </a:bodyPr>
          <a:lstStyle/>
          <a:p>
            <a:r>
              <a:rPr lang="ru-RU" b="1" dirty="0">
                <a:solidFill>
                  <a:schemeClr val="tx1"/>
                </a:solidFill>
                <a:latin typeface="Times New Roman" pitchFamily="18" charset="0"/>
                <a:cs typeface="Times New Roman" pitchFamily="18" charset="0"/>
              </a:rPr>
              <a:t>2. Основные показатели </a:t>
            </a:r>
            <a:r>
              <a:rPr lang="ru-RU" b="1" dirty="0" err="1">
                <a:solidFill>
                  <a:schemeClr val="tx1"/>
                </a:solidFill>
                <a:latin typeface="Times New Roman" pitchFamily="18" charset="0"/>
                <a:cs typeface="Times New Roman" pitchFamily="18" charset="0"/>
              </a:rPr>
              <a:t>природоемкости</a:t>
            </a:r>
            <a:r>
              <a:rPr lang="ru-RU" b="1" dirty="0">
                <a:solidFill>
                  <a:schemeClr val="tx1"/>
                </a:solidFill>
                <a:latin typeface="Times New Roman" pitchFamily="18" charset="0"/>
                <a:cs typeface="Times New Roman" pitchFamily="18" charset="0"/>
              </a:rPr>
              <a:t> и </a:t>
            </a:r>
            <a:r>
              <a:rPr lang="ru-RU" b="1" dirty="0" err="1">
                <a:solidFill>
                  <a:schemeClr val="tx1"/>
                </a:solidFill>
                <a:latin typeface="Times New Roman" pitchFamily="18" charset="0"/>
                <a:cs typeface="Times New Roman" pitchFamily="18" charset="0"/>
              </a:rPr>
              <a:t>экологичности</a:t>
            </a:r>
            <a:r>
              <a:rPr lang="ru-RU" b="1" dirty="0">
                <a:solidFill>
                  <a:schemeClr val="tx1"/>
                </a:solidFill>
                <a:latin typeface="Times New Roman" pitchFamily="18" charset="0"/>
                <a:cs typeface="Times New Roman" pitchFamily="18" charset="0"/>
              </a:rPr>
              <a:t> предприятия      (производства).</a:t>
            </a:r>
          </a:p>
        </p:txBody>
      </p:sp>
      <p:sp>
        <p:nvSpPr>
          <p:cNvPr id="3" name="Объект 2"/>
          <p:cNvSpPr>
            <a:spLocks noGrp="1"/>
          </p:cNvSpPr>
          <p:nvPr>
            <p:ph sz="quarter" idx="1"/>
          </p:nvPr>
        </p:nvSpPr>
        <p:spPr/>
        <p:txBody>
          <a:bodyPr/>
          <a:lstStyle/>
          <a:p>
            <a:endParaRPr lang="ru-RU"/>
          </a:p>
        </p:txBody>
      </p:sp>
    </p:spTree>
    <p:extLst>
      <p:ext uri="{BB962C8B-B14F-4D97-AF65-F5344CB8AC3E}">
        <p14:creationId xmlns:p14="http://schemas.microsoft.com/office/powerpoint/2010/main" val="20546829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solidFill>
                  <a:schemeClr val="tx1"/>
                </a:solidFill>
                <a:latin typeface="Times New Roman" pitchFamily="18" charset="0"/>
                <a:cs typeface="Times New Roman" pitchFamily="18" charset="0"/>
              </a:rPr>
              <a:t>2. П</a:t>
            </a:r>
            <a:r>
              <a:rPr lang="ru-RU" b="1" dirty="0" smtClean="0">
                <a:solidFill>
                  <a:schemeClr val="tx1"/>
                </a:solidFill>
                <a:latin typeface="Times New Roman" pitchFamily="18" charset="0"/>
                <a:cs typeface="Times New Roman" pitchFamily="18" charset="0"/>
              </a:rPr>
              <a:t>оказатели </a:t>
            </a:r>
            <a:r>
              <a:rPr lang="ru-RU" b="1" dirty="0" err="1">
                <a:solidFill>
                  <a:schemeClr val="tx1"/>
                </a:solidFill>
                <a:latin typeface="Times New Roman" pitchFamily="18" charset="0"/>
                <a:cs typeface="Times New Roman" pitchFamily="18" charset="0"/>
              </a:rPr>
              <a:t>природоемкости</a:t>
            </a:r>
            <a:r>
              <a:rPr lang="ru-RU" b="1" dirty="0">
                <a:solidFill>
                  <a:schemeClr val="tx1"/>
                </a:solidFill>
                <a:latin typeface="Times New Roman" pitchFamily="18" charset="0"/>
                <a:cs typeface="Times New Roman" pitchFamily="18" charset="0"/>
              </a:rPr>
              <a:t> и </a:t>
            </a:r>
            <a:r>
              <a:rPr lang="ru-RU" b="1" dirty="0" err="1">
                <a:solidFill>
                  <a:schemeClr val="tx1"/>
                </a:solidFill>
                <a:latin typeface="Times New Roman" pitchFamily="18" charset="0"/>
                <a:cs typeface="Times New Roman" pitchFamily="18" charset="0"/>
              </a:rPr>
              <a:t>экологичности</a:t>
            </a:r>
            <a:r>
              <a:rPr lang="ru-RU" b="1" dirty="0">
                <a:solidFill>
                  <a:schemeClr val="tx1"/>
                </a:solidFill>
                <a:latin typeface="Times New Roman" pitchFamily="18" charset="0"/>
                <a:cs typeface="Times New Roman" pitchFamily="18" charset="0"/>
              </a:rPr>
              <a:t> производства</a:t>
            </a:r>
          </a:p>
        </p:txBody>
      </p:sp>
      <p:sp>
        <p:nvSpPr>
          <p:cNvPr id="3" name="Объект 2"/>
          <p:cNvSpPr>
            <a:spLocks noGrp="1"/>
          </p:cNvSpPr>
          <p:nvPr>
            <p:ph sz="quarter" idx="1"/>
          </p:nvPr>
        </p:nvSpPr>
        <p:spPr/>
        <p:txBody>
          <a:bodyPr/>
          <a:lstStyle/>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556792"/>
            <a:ext cx="7416824"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535577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462</TotalTime>
  <Words>2243</Words>
  <Application>Microsoft Office PowerPoint</Application>
  <PresentationFormat>Экран (4:3)</PresentationFormat>
  <Paragraphs>136</Paragraphs>
  <Slides>42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42</vt:i4>
      </vt:variant>
    </vt:vector>
  </HeadingPairs>
  <TitlesOfParts>
    <vt:vector size="43" baseType="lpstr">
      <vt:lpstr>Эркер</vt:lpstr>
      <vt:lpstr>Лекция 9. Природоохранная деятельность предприятия и природоохранные издержки  </vt:lpstr>
      <vt:lpstr>1.Экономическая оценка качества окружающей природной среды.</vt:lpstr>
      <vt:lpstr>1.1. Понятие «качество окружающей среды»</vt:lpstr>
      <vt:lpstr>1.2. Нормирование качества окружающей природной среды </vt:lpstr>
      <vt:lpstr>1.3. Определение оптимального  качества окружающей среды</vt:lpstr>
      <vt:lpstr>1.4. Оптимальное (эффективное) качество ОС</vt:lpstr>
      <vt:lpstr>1.3. Экономической оценки качества ОС по  методу Хорста </vt:lpstr>
      <vt:lpstr>2. Основные показатели природоемкости и экологичности предприятия      (производства).</vt:lpstr>
      <vt:lpstr>2. Показатели природоемкости и экологичности производства</vt:lpstr>
      <vt:lpstr>2.1.Особенности негативного влияния предприятия на окружающую среду.</vt:lpstr>
      <vt:lpstr>2.2. Показатели экологичности и природоемкости производства</vt:lpstr>
      <vt:lpstr>2.3. Показатели экологичности и природоемкости производства</vt:lpstr>
      <vt:lpstr>2.4. Отходоемкость территории.</vt:lpstr>
      <vt:lpstr>2.5. Показатели экологичности и природоемкости производства</vt:lpstr>
      <vt:lpstr>2.6. Показатели экологичности и природоемкости производства</vt:lpstr>
      <vt:lpstr>2.7. Показатели экологичности и природоемкости производства</vt:lpstr>
      <vt:lpstr>2.8.Способы уменьшения антропогенной нагрузки на ОС</vt:lpstr>
      <vt:lpstr>2.9. Проблемы экологичности производства</vt:lpstr>
      <vt:lpstr> 3. Природоохранная деятельность предприятия</vt:lpstr>
      <vt:lpstr>Презентация PowerPoint</vt:lpstr>
      <vt:lpstr>3.1. Понятие «природоохранная деятельность предприятия (ПОД)» </vt:lpstr>
      <vt:lpstr>3.2.основные виды природоохранной деятельности на предприятии </vt:lpstr>
      <vt:lpstr>3.3. Структура затрат на природоохранные мероприятия</vt:lpstr>
      <vt:lpstr>3.4. Технологии очистки вредных выбросов и/или сбросов предприятия. </vt:lpstr>
      <vt:lpstr>3.5.Схема реализации технологии очистки выбросов загрязняющих веществ в атмосферу</vt:lpstr>
      <vt:lpstr>3.6. Малоотходные технологии</vt:lpstr>
      <vt:lpstr>3.7. Схема реализации малоотходного технологического процесса</vt:lpstr>
      <vt:lpstr>Презентация PowerPoint</vt:lpstr>
      <vt:lpstr> 4.  Экологические издержки</vt:lpstr>
      <vt:lpstr>4.1.Разница между затратами, расходами и издержками</vt:lpstr>
      <vt:lpstr>4.1. Экологические издержки</vt:lpstr>
      <vt:lpstr>4.5.Структура экологических издержек( пред-затраты)</vt:lpstr>
      <vt:lpstr>4.6.Структура экологических издержек( экономический ущерб)</vt:lpstr>
      <vt:lpstr>4.6.Структура экологических издержек( пост-затраты)</vt:lpstr>
      <vt:lpstr>5.Экономический оптимум загрязнения окружающей среды</vt:lpstr>
      <vt:lpstr>5.1. Виды природоохранных издержек</vt:lpstr>
      <vt:lpstr>5.3.Кривая предельного  экономического ущерба от количества загрязняющих веществ в ОС</vt:lpstr>
      <vt:lpstr>5.4.Кривая предельного  экономического ущерба : обозначения</vt:lpstr>
      <vt:lpstr>5.5.Кривая предельных природоохранных затрат </vt:lpstr>
      <vt:lpstr>5.6.Кривая предельных природоохранных затрат :  обозначения</vt:lpstr>
      <vt:lpstr>Презентация PowerPoint</vt:lpstr>
      <vt:lpstr>5.9. Экономический оптимум загрязнения окружающей среды: выводы </vt:lpstr>
    </vt:vector>
  </TitlesOfParts>
  <Company>Krokoz™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Лекция 8. Экономическая оценка ущербов, причиняемых загрязнением окружающей среды.</dc:title>
  <dc:creator>User</dc:creator>
  <cp:lastModifiedBy>User</cp:lastModifiedBy>
  <cp:revision>45</cp:revision>
  <dcterms:created xsi:type="dcterms:W3CDTF">2018-09-03T03:03:41Z</dcterms:created>
  <dcterms:modified xsi:type="dcterms:W3CDTF">2019-03-26T10:38:40Z</dcterms:modified>
</cp:coreProperties>
</file>